
<file path=[Content_Types].xml><?xml version="1.0" encoding="utf-8"?>
<Types xmlns="http://schemas.openxmlformats.org/package/2006/content-types">
  <Default Extension="png" ContentType="image/png"/>
  <Default Extension="jpeg" ContentType="image/jpeg"/>
  <Default Extension="mov" ContentType="vide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Lst>
  <p:sldSz cx="13004800" cy="9753600"/>
  <p:notesSz cx="6858000" cy="9144000"/>
  <p:defaultTextStyle>
    <a:lvl1pPr algn="ctr" defTabSz="584200">
      <a:defRPr sz="4200">
        <a:solidFill>
          <a:srgbClr val="535353"/>
        </a:solidFill>
        <a:latin typeface="+mn-lt"/>
        <a:ea typeface="+mn-ea"/>
        <a:cs typeface="+mn-cs"/>
        <a:sym typeface="Gill Sans Light"/>
      </a:defRPr>
    </a:lvl1pPr>
    <a:lvl2pPr indent="342900" algn="ctr" defTabSz="584200">
      <a:defRPr sz="4200">
        <a:solidFill>
          <a:srgbClr val="535353"/>
        </a:solidFill>
        <a:latin typeface="+mn-lt"/>
        <a:ea typeface="+mn-ea"/>
        <a:cs typeface="+mn-cs"/>
        <a:sym typeface="Gill Sans Light"/>
      </a:defRPr>
    </a:lvl2pPr>
    <a:lvl3pPr indent="685800" algn="ctr" defTabSz="584200">
      <a:defRPr sz="4200">
        <a:solidFill>
          <a:srgbClr val="535353"/>
        </a:solidFill>
        <a:latin typeface="+mn-lt"/>
        <a:ea typeface="+mn-ea"/>
        <a:cs typeface="+mn-cs"/>
        <a:sym typeface="Gill Sans Light"/>
      </a:defRPr>
    </a:lvl3pPr>
    <a:lvl4pPr indent="1028700" algn="ctr" defTabSz="584200">
      <a:defRPr sz="4200">
        <a:solidFill>
          <a:srgbClr val="535353"/>
        </a:solidFill>
        <a:latin typeface="+mn-lt"/>
        <a:ea typeface="+mn-ea"/>
        <a:cs typeface="+mn-cs"/>
        <a:sym typeface="Gill Sans Light"/>
      </a:defRPr>
    </a:lvl4pPr>
    <a:lvl5pPr indent="1371600" algn="ctr" defTabSz="584200">
      <a:defRPr sz="4200">
        <a:solidFill>
          <a:srgbClr val="535353"/>
        </a:solidFill>
        <a:latin typeface="+mn-lt"/>
        <a:ea typeface="+mn-ea"/>
        <a:cs typeface="+mn-cs"/>
        <a:sym typeface="Gill Sans Light"/>
      </a:defRPr>
    </a:lvl5pPr>
    <a:lvl6pPr indent="1714500" algn="ctr" defTabSz="584200">
      <a:defRPr sz="4200">
        <a:solidFill>
          <a:srgbClr val="535353"/>
        </a:solidFill>
        <a:latin typeface="+mn-lt"/>
        <a:ea typeface="+mn-ea"/>
        <a:cs typeface="+mn-cs"/>
        <a:sym typeface="Gill Sans Light"/>
      </a:defRPr>
    </a:lvl6pPr>
    <a:lvl7pPr indent="2057400" algn="ctr" defTabSz="584200">
      <a:defRPr sz="4200">
        <a:solidFill>
          <a:srgbClr val="535353"/>
        </a:solidFill>
        <a:latin typeface="+mn-lt"/>
        <a:ea typeface="+mn-ea"/>
        <a:cs typeface="+mn-cs"/>
        <a:sym typeface="Gill Sans Light"/>
      </a:defRPr>
    </a:lvl7pPr>
    <a:lvl8pPr indent="2400300" algn="ctr" defTabSz="584200">
      <a:defRPr sz="4200">
        <a:solidFill>
          <a:srgbClr val="535353"/>
        </a:solidFill>
        <a:latin typeface="+mn-lt"/>
        <a:ea typeface="+mn-ea"/>
        <a:cs typeface="+mn-cs"/>
        <a:sym typeface="Gill Sans Light"/>
      </a:defRPr>
    </a:lvl8pPr>
    <a:lvl9pPr indent="2743200" algn="ctr" defTabSz="584200">
      <a:defRPr sz="4200">
        <a:solidFill>
          <a:srgbClr val="535353"/>
        </a:solidFill>
        <a:latin typeface="+mn-lt"/>
        <a:ea typeface="+mn-ea"/>
        <a:cs typeface="+mn-cs"/>
        <a:sym typeface="Gill Sans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D4553"/>
          </a:solidFill>
        </a:fill>
      </a:tcStyle>
    </a:firstCol>
    <a:lastRow>
      <a:tcTxStyle>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lastRow>
    <a:firstRow>
      <a:tcTxStyle>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firstRow>
  </a:tblStyle>
  <a:tblStyle styleId="{CF821DB8-F4EB-4A41-A1BA-3FCAFE7338EE}" styleName="">
    <a:tblBg/>
    <a:wholeTbl>
      <a:tcTxStyle>
        <a:fontRef idx="minor">
          <a:srgbClr val="5A5F5E"/>
        </a:fontRef>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 styleId="{8F44A2F1-9E1F-4B54-A3A2-5F16C0AD49E2}" styleName="">
    <a:tblBg/>
    <a:wholeTbl>
      <a:tcTxStyle b="off" i="off">
        <a:fontRef idx="minor">
          <a:srgbClr val="5F7579"/>
        </a:fontRef>
        <a:srgbClr val="5F7579"/>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3"/>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176" autoAdjust="0"/>
  </p:normalViewPr>
  <p:slideViewPr>
    <p:cSldViewPr>
      <p:cViewPr varScale="1">
        <p:scale>
          <a:sx n="44" d="100"/>
          <a:sy n="44" d="100"/>
        </p:scale>
        <p:origin x="-1386" y="-102"/>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9" name="Shape 49"/>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071763666"/>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developer.android.com/reference/android/app/Activity.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mailto:prueba@email.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pabloformoso.co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pabloformoso.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ailto:prueba@email.com"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prueba@email.com"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hape 73"/>
          <p:cNvSpPr>
            <a:spLocks noGrp="1" noRot="1" noChangeAspect="1"/>
          </p:cNvSpPr>
          <p:nvPr>
            <p:ph type="sldImg"/>
          </p:nvPr>
        </p:nvSpPr>
        <p:spPr>
          <a:prstGeom prst="rect">
            <a:avLst/>
          </a:prstGeom>
        </p:spPr>
        <p:txBody>
          <a:bodyPr/>
          <a:lstStyle/>
          <a:p>
            <a:pPr lvl="0"/>
            <a:endParaRPr/>
          </a:p>
        </p:txBody>
      </p:sp>
      <p:sp>
        <p:nvSpPr>
          <p:cNvPr id="74" name="Shape 74"/>
          <p:cNvSpPr>
            <a:spLocks noGrp="1"/>
          </p:cNvSpPr>
          <p:nvPr>
            <p:ph type="body" sz="quarter" idx="1"/>
          </p:nvPr>
        </p:nvSpPr>
        <p:spPr>
          <a:prstGeom prst="rect">
            <a:avLst/>
          </a:prstGeom>
        </p:spPr>
        <p:txBody>
          <a:bodyPr/>
          <a:lstStyle/>
          <a:p>
            <a:pPr lvl="0">
              <a:defRPr sz="1800"/>
            </a:pPr>
            <a:r>
              <a:rPr sz="2200"/>
              <a:t>Preguntar que es Android.</a:t>
            </a:r>
          </a:p>
          <a:p>
            <a:pPr lvl="0">
              <a:defRPr sz="1800"/>
            </a:pPr>
            <a:r>
              <a:rPr sz="2200"/>
              <a:t>Comprobar los niveles medios aproximados.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prstGeom prst="rect">
            <a:avLst/>
          </a:prstGeom>
        </p:spPr>
        <p:txBody>
          <a:bodyPr/>
          <a:lstStyle/>
          <a:p>
            <a:pPr lvl="0"/>
            <a:endParaRPr/>
          </a:p>
        </p:txBody>
      </p:sp>
      <p:sp>
        <p:nvSpPr>
          <p:cNvPr id="182" name="Shape 182"/>
          <p:cNvSpPr>
            <a:spLocks noGrp="1"/>
          </p:cNvSpPr>
          <p:nvPr>
            <p:ph type="body" sz="quarter" idx="1"/>
          </p:nvPr>
        </p:nvSpPr>
        <p:spPr>
          <a:prstGeom prst="rect">
            <a:avLst/>
          </a:prstGeom>
        </p:spPr>
        <p:txBody>
          <a:bodyPr/>
          <a:lstStyle/>
          <a:p>
            <a:pPr lvl="0">
              <a:defRPr sz="1800"/>
            </a:pPr>
            <a:r>
              <a:rPr sz="2200"/>
              <a:t>Activity: capa de presentación, uso de fragments y views</a:t>
            </a:r>
          </a:p>
          <a:p>
            <a:pPr lvl="0">
              <a:defRPr sz="1800"/>
            </a:pPr>
            <a:r>
              <a:rPr sz="2200"/>
              <a:t>Servicio: trabajador en sugundo plano, (AsynTask o UIThread)</a:t>
            </a:r>
          </a:p>
          <a:p>
            <a:pPr lvl="0">
              <a:defRPr sz="1800"/>
            </a:pPr>
            <a:r>
              <a:rPr sz="2200"/>
              <a:t>BR: tipo de intent para enviar por broadcast un mensjae a otras apps o activities que estén escuchando ese mensaje.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pPr lvl="0"/>
            <a:endParaRPr/>
          </a:p>
        </p:txBody>
      </p:sp>
      <p:sp>
        <p:nvSpPr>
          <p:cNvPr id="189" name="Shape 189"/>
          <p:cNvSpPr>
            <a:spLocks noGrp="1"/>
          </p:cNvSpPr>
          <p:nvPr>
            <p:ph type="body" sz="quarter" idx="1"/>
          </p:nvPr>
        </p:nvSpPr>
        <p:spPr>
          <a:prstGeom prst="rect">
            <a:avLst/>
          </a:prstGeom>
        </p:spPr>
        <p:txBody>
          <a:bodyPr/>
          <a:lstStyle/>
          <a:p>
            <a:pPr lvl="0" defTabSz="457200">
              <a:defRPr sz="1800"/>
            </a:pPr>
            <a:r>
              <a:rPr sz="1200" i="1" dirty="0">
                <a:latin typeface="Times Roman"/>
                <a:ea typeface="Times Roman"/>
                <a:cs typeface="Times Roman"/>
                <a:sym typeface="Times Roman"/>
              </a:rPr>
              <a:t>Paused</a:t>
            </a:r>
            <a:endParaRPr sz="1200" dirty="0">
              <a:latin typeface="Times Roman"/>
              <a:ea typeface="Times Roman"/>
              <a:cs typeface="Times Roman"/>
              <a:sym typeface="Times Roman"/>
            </a:endParaRPr>
          </a:p>
          <a:p>
            <a:pPr lvl="0" defTabSz="457200">
              <a:defRPr sz="1800"/>
            </a:pPr>
            <a:r>
              <a:rPr sz="1200" dirty="0">
                <a:latin typeface="Times Roman"/>
                <a:ea typeface="Times Roman"/>
                <a:cs typeface="Times Roman"/>
                <a:sym typeface="Times Roman"/>
              </a:rPr>
              <a:t>That is, another activity is visible on top of this one and that activity is partially transparent or doesn't cover the entire screen. </a:t>
            </a:r>
            <a:r>
              <a:rPr sz="1200" b="1" dirty="0">
                <a:latin typeface="Times Roman"/>
                <a:ea typeface="Times Roman"/>
                <a:cs typeface="Times Roman"/>
                <a:sym typeface="Times Roman"/>
              </a:rPr>
              <a:t>A paused activity is completely alive (the </a:t>
            </a:r>
            <a:r>
              <a:rPr sz="1200" b="1" dirty="0">
                <a:solidFill>
                  <a:srgbClr val="0000EE"/>
                </a:solidFill>
                <a:latin typeface="Courier"/>
                <a:ea typeface="Courier"/>
                <a:cs typeface="Courier"/>
                <a:sym typeface="Courier"/>
                <a:hlinkClick r:id="rId3"/>
              </a:rPr>
              <a:t>Activity</a:t>
            </a:r>
            <a:r>
              <a:rPr sz="1200" b="1" dirty="0">
                <a:latin typeface="Times Roman"/>
                <a:ea typeface="Times Roman"/>
                <a:cs typeface="Times Roman"/>
                <a:sym typeface="Times Roman"/>
              </a:rPr>
              <a:t> object is retained in memory, it maintains all state and member information, and remains attached to the window manager), but can be killed by the system in extremely low memory situations.</a:t>
            </a:r>
          </a:p>
          <a:p>
            <a:pPr lvl="0">
              <a:defRPr sz="1800"/>
            </a:pPr>
            <a:endParaRPr sz="2200" dirty="0"/>
          </a:p>
          <a:p>
            <a:pPr lvl="0" defTabSz="457200">
              <a:defRPr sz="1800"/>
            </a:pPr>
            <a:r>
              <a:rPr sz="1200" i="1" dirty="0">
                <a:latin typeface="Times Roman"/>
                <a:ea typeface="Times Roman"/>
                <a:cs typeface="Times Roman"/>
                <a:sym typeface="Times Roman"/>
              </a:rPr>
              <a:t>Stopped</a:t>
            </a:r>
            <a:endParaRPr sz="1200" dirty="0">
              <a:latin typeface="Times Roman"/>
              <a:ea typeface="Times Roman"/>
              <a:cs typeface="Times Roman"/>
              <a:sym typeface="Times Roman"/>
            </a:endParaRPr>
          </a:p>
          <a:p>
            <a:pPr lvl="0" defTabSz="457200">
              <a:defRPr sz="1800"/>
            </a:pPr>
            <a:r>
              <a:rPr sz="1200" dirty="0">
                <a:latin typeface="Times Roman"/>
                <a:ea typeface="Times Roman"/>
                <a:cs typeface="Times Roman"/>
                <a:sym typeface="Times Roman"/>
              </a:rPr>
              <a:t>The activity is completely obscured by another activity (the activity is now in the "background"). A stopped activity is also still alive (the </a:t>
            </a:r>
            <a:r>
              <a:rPr sz="1200" dirty="0">
                <a:solidFill>
                  <a:srgbClr val="0000EE"/>
                </a:solidFill>
                <a:latin typeface="Courier"/>
                <a:ea typeface="Courier"/>
                <a:cs typeface="Courier"/>
                <a:sym typeface="Courier"/>
                <a:hlinkClick r:id="rId3"/>
              </a:rPr>
              <a:t>Activity</a:t>
            </a:r>
            <a:r>
              <a:rPr sz="1200" dirty="0">
                <a:latin typeface="Times Roman"/>
                <a:ea typeface="Times Roman"/>
                <a:cs typeface="Times Roman"/>
                <a:sym typeface="Times Roman"/>
              </a:rPr>
              <a:t> object is retained in memory, it maintains all state and member information, but is </a:t>
            </a:r>
            <a:r>
              <a:rPr sz="1200" i="1" dirty="0">
                <a:latin typeface="Times Roman"/>
                <a:ea typeface="Times Roman"/>
                <a:cs typeface="Times Roman"/>
                <a:sym typeface="Times Roman"/>
              </a:rPr>
              <a:t>not</a:t>
            </a:r>
            <a:r>
              <a:rPr sz="1200" dirty="0">
                <a:latin typeface="Times Roman"/>
                <a:ea typeface="Times Roman"/>
                <a:cs typeface="Times Roman"/>
                <a:sym typeface="Times Roman"/>
              </a:rPr>
              <a:t> attached to the window manager). However, it is no longer visible to the user and it can be killed by the system when memory is needed elsewhere.</a:t>
            </a:r>
          </a:p>
          <a:p>
            <a:pPr lvl="0">
              <a:defRPr sz="1800"/>
            </a:pPr>
            <a:endParaRPr sz="2200" dirty="0"/>
          </a:p>
          <a:p>
            <a:pPr lvl="0">
              <a:defRPr sz="1800"/>
            </a:pPr>
            <a:endParaRPr sz="2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pPr lvl="0"/>
            <a:endParaRPr/>
          </a:p>
        </p:txBody>
      </p:sp>
      <p:sp>
        <p:nvSpPr>
          <p:cNvPr id="196" name="Shape 196"/>
          <p:cNvSpPr>
            <a:spLocks noGrp="1"/>
          </p:cNvSpPr>
          <p:nvPr>
            <p:ph type="body" sz="quarter" idx="1"/>
          </p:nvPr>
        </p:nvSpPr>
        <p:spPr>
          <a:prstGeom prst="rect">
            <a:avLst/>
          </a:prstGeom>
        </p:spPr>
        <p:txBody>
          <a:bodyPr/>
          <a:lstStyle/>
          <a:p>
            <a:pPr lvl="0">
              <a:defRPr sz="1800"/>
            </a:pPr>
            <a:r>
              <a:rPr sz="2200"/>
              <a:t>Guardamos la información en el Bundle y si se mata el proceso la recuperamos.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prstGeom prst="rect">
            <a:avLst/>
          </a:prstGeom>
        </p:spPr>
        <p:txBody>
          <a:bodyPr/>
          <a:lstStyle/>
          <a:p>
            <a:pPr lvl="0"/>
            <a:endParaRPr/>
          </a:p>
        </p:txBody>
      </p:sp>
      <p:sp>
        <p:nvSpPr>
          <p:cNvPr id="246" name="Shape 246"/>
          <p:cNvSpPr>
            <a:spLocks noGrp="1"/>
          </p:cNvSpPr>
          <p:nvPr>
            <p:ph type="body" sz="quarter" idx="1"/>
          </p:nvPr>
        </p:nvSpPr>
        <p:spPr>
          <a:prstGeom prst="rect">
            <a:avLst/>
          </a:prstGeom>
        </p:spPr>
        <p:txBody>
          <a:bodyPr/>
          <a:lstStyle/>
          <a:p>
            <a:pPr lvl="0" defTabSz="457200">
              <a:defRPr sz="1800"/>
            </a:pPr>
            <a:r>
              <a:rPr sz="1200">
                <a:latin typeface="Helvetica"/>
                <a:ea typeface="Helvetica"/>
                <a:cs typeface="Helvetica"/>
                <a:sym typeface="Helvetica"/>
              </a:rPr>
              <a:t>viernes 20 de julio de 12</a:t>
            </a:r>
          </a:p>
          <a:p>
            <a:pPr lvl="0" defTabSz="457200">
              <a:defRPr sz="1800"/>
            </a:pPr>
            <a:r>
              <a:rPr sz="1300">
                <a:solidFill>
                  <a:srgbClr val="424242"/>
                </a:solidFill>
                <a:latin typeface="Helvetica"/>
                <a:ea typeface="Helvetica"/>
                <a:cs typeface="Helvetica"/>
                <a:sym typeface="Helvetica"/>
              </a:rPr>
              <a:t>SharedPreferences: mapas de clave valor que e pueden recuperar entre sesiones y componentes de la misma aplicación. Están aíslados de otras apps.</a:t>
            </a:r>
          </a:p>
          <a:p>
            <a:pPr lvl="0" defTabSz="457200">
              <a:defRPr sz="1800"/>
            </a:pPr>
            <a:r>
              <a:rPr sz="1300">
                <a:latin typeface="Helvetica"/>
                <a:ea typeface="Helvetica"/>
                <a:cs typeface="Helvetica"/>
                <a:sym typeface="Helvetica"/>
              </a:rPr>
              <a:t>Las preferencias no son más que datos que una aplicación debe guardar para personalizar la experiencia del usuario, por ejemplo información personal, opciones de presentación, etc. Una posibilidad son las bases de</a:t>
            </a:r>
          </a:p>
          <a:p>
            <a:pPr lvl="0" defTabSz="457200">
              <a:defRPr sz="1800"/>
            </a:pPr>
            <a:r>
              <a:rPr sz="1300">
                <a:latin typeface="Helvetica"/>
                <a:ea typeface="Helvetica"/>
                <a:cs typeface="Helvetica"/>
                <a:sym typeface="Helvetica"/>
              </a:rPr>
              <a:t>datos SQLite, pero esta es una opción más ligera del SDK.</a:t>
            </a:r>
          </a:p>
          <a:p>
            <a:pPr lvl="0" defTabSz="457200">
              <a:defRPr sz="1800"/>
            </a:pPr>
            <a:r>
              <a:rPr sz="1300">
                <a:latin typeface="Helvetica"/>
                <a:ea typeface="Helvetica"/>
                <a:cs typeface="Helvetica"/>
                <a:sym typeface="Helvetica"/>
              </a:rPr>
              <a:t>Cada preferencia se almacenará en forma de clave-valor, es decir, cada una de ellas estará compuesta por un identificador único (p.e. “email”) y un valor asociado a dicho identificador (p.e. “</a:t>
            </a:r>
            <a:r>
              <a:rPr sz="1300" u="sng">
                <a:latin typeface="Helvetica"/>
                <a:ea typeface="Helvetica"/>
                <a:cs typeface="Helvetica"/>
                <a:sym typeface="Helvetica"/>
                <a:hlinkClick r:id="rId3"/>
              </a:rPr>
              <a:t>prueba@email.com</a:t>
            </a:r>
            <a:r>
              <a:rPr sz="1300">
                <a:latin typeface="Helvetica"/>
                <a:ea typeface="Helvetica"/>
                <a:cs typeface="Helvetica"/>
                <a:sym typeface="Helvetica"/>
              </a:rPr>
              <a:t>”). Además,</a:t>
            </a:r>
          </a:p>
          <a:p>
            <a:pPr lvl="0" defTabSz="457200">
              <a:defRPr sz="1800"/>
            </a:pPr>
            <a:r>
              <a:rPr sz="1300">
                <a:latin typeface="Helvetica"/>
                <a:ea typeface="Helvetica"/>
                <a:cs typeface="Helvetica"/>
                <a:sym typeface="Helvetica"/>
              </a:rPr>
              <a:t>y a diferencia de SQLite, los datos no se guardan en un fichero de binario de base de datos, sino en ficheros XML como veremos al final de este apartado.</a:t>
            </a:r>
          </a:p>
          <a:p>
            <a:pPr lvl="0" defTabSz="457200">
              <a:defRPr sz="1800"/>
            </a:pPr>
            <a:r>
              <a:rPr sz="1300">
                <a:latin typeface="Helvetica"/>
                <a:ea typeface="Helvetica"/>
                <a:cs typeface="Helvetica"/>
                <a:sym typeface="Helvetica"/>
              </a:rPr>
              <a:t>La API para el manejo de estas preferencias es muy sencilla. Toda la gestión se centraliza en la clase </a:t>
            </a:r>
            <a:r>
              <a:rPr sz="1300">
                <a:solidFill>
                  <a:srgbClr val="579D17"/>
                </a:solidFill>
                <a:latin typeface="Helvetica"/>
                <a:ea typeface="Helvetica"/>
                <a:cs typeface="Helvetica"/>
                <a:sym typeface="Helvetica"/>
              </a:rPr>
              <a:t>SharedPrefences, </a:t>
            </a:r>
            <a:r>
              <a:rPr sz="1300">
                <a:latin typeface="Helvetica"/>
                <a:ea typeface="Helvetica"/>
                <a:cs typeface="Helvetica"/>
                <a:sym typeface="Helvetica"/>
              </a:rPr>
              <a:t>que representará a una colección de preferencias. Una aplicación Android puede gestionar varias</a:t>
            </a:r>
          </a:p>
          <a:p>
            <a:pPr lvl="0" defTabSz="457200">
              <a:defRPr sz="1800"/>
            </a:pPr>
            <a:r>
              <a:rPr sz="1300">
                <a:latin typeface="Helvetica"/>
                <a:ea typeface="Helvetica"/>
                <a:cs typeface="Helvetica"/>
                <a:sym typeface="Helvetica"/>
              </a:rPr>
              <a:t>colecciones de preferencias, que se diferenciarán mediante un identificador único. Para obtener una referencia a una colección determinada utilizaremos el método </a:t>
            </a:r>
            <a:r>
              <a:rPr sz="1300">
                <a:solidFill>
                  <a:srgbClr val="579D17"/>
                </a:solidFill>
                <a:latin typeface="Helvetica"/>
                <a:ea typeface="Helvetica"/>
                <a:cs typeface="Helvetica"/>
                <a:sym typeface="Helvetica"/>
              </a:rPr>
              <a:t>getSharedPrefences() </a:t>
            </a:r>
            <a:r>
              <a:rPr sz="1300">
                <a:latin typeface="Helvetica"/>
                <a:ea typeface="Helvetica"/>
                <a:cs typeface="Helvetica"/>
                <a:sym typeface="Helvetica"/>
              </a:rPr>
              <a:t>al que pasaremos el identificador</a:t>
            </a:r>
          </a:p>
          <a:p>
            <a:pPr lvl="0" defTabSz="457200">
              <a:defRPr sz="1800"/>
            </a:pPr>
            <a:r>
              <a:rPr sz="1300">
                <a:latin typeface="Helvetica"/>
                <a:ea typeface="Helvetica"/>
                <a:cs typeface="Helvetica"/>
                <a:sym typeface="Helvetica"/>
              </a:rPr>
              <a:t>de la colección y un modo de acceso. El modo de acceso indicará qué aplicaciones tendrán acceso a la colección de preferencias y qué operaciones tendrán permitido realizar sobre ellas. Así, tendremos tres posibilidades</a:t>
            </a:r>
          </a:p>
          <a:p>
            <a:pPr lvl="0" defTabSz="457200">
              <a:defRPr sz="1800"/>
            </a:pPr>
            <a:r>
              <a:rPr sz="1300">
                <a:latin typeface="Helvetica"/>
                <a:ea typeface="Helvetica"/>
                <a:cs typeface="Helvetica"/>
                <a:sym typeface="Helvetica"/>
              </a:rPr>
              <a:t>principales:</a:t>
            </a:r>
          </a:p>
          <a:p>
            <a:pPr lvl="0" defTabSz="457200">
              <a:defRPr sz="1800"/>
            </a:pPr>
            <a:r>
              <a:rPr sz="1500">
                <a:latin typeface="Helvetica"/>
                <a:ea typeface="Helvetica"/>
                <a:cs typeface="Helvetica"/>
                <a:sym typeface="Helvetica"/>
              </a:rPr>
              <a:t>Ø </a:t>
            </a:r>
            <a:r>
              <a:rPr sz="1500">
                <a:solidFill>
                  <a:srgbClr val="579D17"/>
                </a:solidFill>
                <a:latin typeface="Courier"/>
                <a:ea typeface="Courier"/>
                <a:cs typeface="Courier"/>
                <a:sym typeface="Courier"/>
              </a:rPr>
              <a:t>MODE_PRIVATE. </a:t>
            </a:r>
            <a:r>
              <a:rPr sz="1500">
                <a:latin typeface="Helvetica"/>
                <a:ea typeface="Helvetica"/>
                <a:cs typeface="Helvetica"/>
                <a:sym typeface="Helvetica"/>
              </a:rPr>
              <a:t>Sólo</a:t>
            </a:r>
          </a:p>
          <a:p>
            <a:pPr lvl="0" defTabSz="457200">
              <a:defRPr sz="1800"/>
            </a:pPr>
            <a:r>
              <a:rPr sz="1500">
                <a:latin typeface="Helvetica"/>
                <a:ea typeface="Helvetica"/>
                <a:cs typeface="Helvetica"/>
                <a:sym typeface="Helvetica"/>
              </a:rPr>
              <a:t>nuestra</a:t>
            </a:r>
          </a:p>
          <a:p>
            <a:pPr lvl="0" defTabSz="457200">
              <a:defRPr sz="1800"/>
            </a:pPr>
            <a:r>
              <a:rPr sz="1500">
                <a:latin typeface="Helvetica"/>
                <a:ea typeface="Helvetica"/>
                <a:cs typeface="Helvetica"/>
                <a:sym typeface="Helvetica"/>
              </a:rPr>
              <a:t>aplicación</a:t>
            </a:r>
          </a:p>
          <a:p>
            <a:pPr lvl="0" defTabSz="457200">
              <a:defRPr sz="1800"/>
            </a:pPr>
            <a:r>
              <a:rPr sz="1500">
                <a:latin typeface="Helvetica"/>
                <a:ea typeface="Helvetica"/>
                <a:cs typeface="Helvetica"/>
                <a:sym typeface="Helvetica"/>
              </a:rPr>
              <a:t>tiene</a:t>
            </a:r>
          </a:p>
          <a:p>
            <a:pPr lvl="0" defTabSz="457200">
              <a:defRPr sz="1800"/>
            </a:pPr>
            <a:r>
              <a:rPr sz="1500">
                <a:latin typeface="Helvetica"/>
                <a:ea typeface="Helvetica"/>
                <a:cs typeface="Helvetica"/>
                <a:sym typeface="Helvetica"/>
              </a:rPr>
              <a:t>acceso</a:t>
            </a:r>
          </a:p>
          <a:p>
            <a:pPr lvl="0" defTabSz="457200">
              <a:defRPr sz="1800"/>
            </a:pPr>
            <a:r>
              <a:rPr sz="1500">
                <a:latin typeface="Helvetica"/>
                <a:ea typeface="Helvetica"/>
                <a:cs typeface="Helvetica"/>
                <a:sym typeface="Helvetica"/>
              </a:rPr>
              <a:t>a</a:t>
            </a:r>
          </a:p>
          <a:p>
            <a:pPr lvl="0" defTabSz="457200">
              <a:defRPr sz="1800"/>
            </a:pPr>
            <a:r>
              <a:rPr sz="1500">
                <a:latin typeface="Helvetica"/>
                <a:ea typeface="Helvetica"/>
                <a:cs typeface="Helvetica"/>
                <a:sym typeface="Helvetica"/>
              </a:rPr>
              <a:t>estas</a:t>
            </a:r>
          </a:p>
          <a:p>
            <a:pPr lvl="0" defTabSz="457200">
              <a:defRPr sz="1800"/>
            </a:pPr>
            <a:r>
              <a:rPr sz="1500">
                <a:latin typeface="Helvetica"/>
                <a:ea typeface="Helvetica"/>
                <a:cs typeface="Helvetica"/>
                <a:sym typeface="Helvetica"/>
              </a:rPr>
              <a:t>preferencias.</a:t>
            </a:r>
          </a:p>
          <a:p>
            <a:pPr lvl="0" defTabSz="457200">
              <a:defRPr sz="1800"/>
            </a:pPr>
            <a:r>
              <a:rPr sz="1500">
                <a:latin typeface="Helvetica"/>
                <a:ea typeface="Helvetica"/>
                <a:cs typeface="Helvetica"/>
                <a:sym typeface="Helvetica"/>
              </a:rPr>
              <a:t>Ø </a:t>
            </a:r>
            <a:r>
              <a:rPr sz="1500">
                <a:solidFill>
                  <a:srgbClr val="579D17"/>
                </a:solidFill>
                <a:latin typeface="Courier"/>
                <a:ea typeface="Courier"/>
                <a:cs typeface="Courier"/>
                <a:sym typeface="Courier"/>
              </a:rPr>
              <a:t>MODE_WORLD_READABLE. </a:t>
            </a:r>
            <a:r>
              <a:rPr sz="1500">
                <a:latin typeface="Helvetica"/>
                <a:ea typeface="Helvetica"/>
                <a:cs typeface="Helvetica"/>
                <a:sym typeface="Helvetica"/>
              </a:rPr>
              <a:t>Todas</a:t>
            </a:r>
          </a:p>
          <a:p>
            <a:pPr lvl="0" defTabSz="457200">
              <a:defRPr sz="1800"/>
            </a:pPr>
            <a:r>
              <a:rPr sz="1500">
                <a:latin typeface="Helvetica"/>
                <a:ea typeface="Helvetica"/>
                <a:cs typeface="Helvetica"/>
                <a:sym typeface="Helvetica"/>
              </a:rPr>
              <a:t>las</a:t>
            </a:r>
          </a:p>
          <a:p>
            <a:pPr lvl="0" defTabSz="457200">
              <a:defRPr sz="1800"/>
            </a:pPr>
            <a:r>
              <a:rPr sz="1500">
                <a:latin typeface="Helvetica"/>
                <a:ea typeface="Helvetica"/>
                <a:cs typeface="Helvetica"/>
                <a:sym typeface="Helvetica"/>
              </a:rPr>
              <a:t>aplicaciones</a:t>
            </a:r>
          </a:p>
          <a:p>
            <a:pPr lvl="0" defTabSz="457200">
              <a:defRPr sz="1800"/>
            </a:pPr>
            <a:r>
              <a:rPr sz="1500">
                <a:latin typeface="Helvetica"/>
                <a:ea typeface="Helvetica"/>
                <a:cs typeface="Helvetica"/>
                <a:sym typeface="Helvetica"/>
              </a:rPr>
              <a:t>pueden</a:t>
            </a:r>
          </a:p>
          <a:p>
            <a:pPr lvl="0" defTabSz="457200">
              <a:defRPr sz="1800"/>
            </a:pPr>
            <a:r>
              <a:rPr sz="1500">
                <a:latin typeface="Helvetica"/>
                <a:ea typeface="Helvetica"/>
                <a:cs typeface="Helvetica"/>
                <a:sym typeface="Helvetica"/>
              </a:rPr>
              <a:t>leer</a:t>
            </a:r>
          </a:p>
          <a:p>
            <a:pPr lvl="0" defTabSz="457200">
              <a:defRPr sz="1800"/>
            </a:pPr>
            <a:r>
              <a:rPr sz="1500">
                <a:latin typeface="Helvetica"/>
                <a:ea typeface="Helvetica"/>
                <a:cs typeface="Helvetica"/>
                <a:sym typeface="Helvetica"/>
              </a:rPr>
              <a:t>estas</a:t>
            </a:r>
          </a:p>
          <a:p>
            <a:pPr lvl="0" defTabSz="457200">
              <a:defRPr sz="1800"/>
            </a:pPr>
            <a:r>
              <a:rPr sz="1500">
                <a:latin typeface="Helvetica"/>
                <a:ea typeface="Helvetica"/>
                <a:cs typeface="Helvetica"/>
                <a:sym typeface="Helvetica"/>
              </a:rPr>
              <a:t>preferencias, pero</a:t>
            </a:r>
          </a:p>
          <a:p>
            <a:pPr lvl="0" defTabSz="457200">
              <a:defRPr sz="1800"/>
            </a:pPr>
            <a:r>
              <a:rPr sz="1500">
                <a:latin typeface="Helvetica"/>
                <a:ea typeface="Helvetica"/>
                <a:cs typeface="Helvetica"/>
                <a:sym typeface="Helvetica"/>
              </a:rPr>
              <a:t>sólo</a:t>
            </a:r>
          </a:p>
          <a:p>
            <a:pPr lvl="0" defTabSz="457200">
              <a:defRPr sz="1800"/>
            </a:pPr>
            <a:r>
              <a:rPr sz="1500">
                <a:latin typeface="Helvetica"/>
                <a:ea typeface="Helvetica"/>
                <a:cs typeface="Helvetica"/>
                <a:sym typeface="Helvetica"/>
              </a:rPr>
              <a:t>la</a:t>
            </a:r>
          </a:p>
          <a:p>
            <a:pPr lvl="0" defTabSz="457200">
              <a:defRPr sz="1800"/>
            </a:pPr>
            <a:r>
              <a:rPr sz="1500">
                <a:latin typeface="Helvetica"/>
                <a:ea typeface="Helvetica"/>
                <a:cs typeface="Helvetica"/>
                <a:sym typeface="Helvetica"/>
              </a:rPr>
              <a:t>nuestra</a:t>
            </a:r>
          </a:p>
          <a:p>
            <a:pPr lvl="0" defTabSz="457200">
              <a:defRPr sz="1800"/>
            </a:pPr>
            <a:r>
              <a:rPr sz="1500">
                <a:latin typeface="Helvetica"/>
                <a:ea typeface="Helvetica"/>
                <a:cs typeface="Helvetica"/>
                <a:sym typeface="Helvetica"/>
              </a:rPr>
              <a:t>modificarlas.</a:t>
            </a:r>
          </a:p>
          <a:p>
            <a:pPr lvl="0" defTabSz="457200">
              <a:defRPr sz="1800"/>
            </a:pPr>
            <a:r>
              <a:rPr sz="1500">
                <a:latin typeface="Helvetica"/>
                <a:ea typeface="Helvetica"/>
                <a:cs typeface="Helvetica"/>
                <a:sym typeface="Helvetica"/>
              </a:rPr>
              <a:t>Ø </a:t>
            </a:r>
            <a:r>
              <a:rPr sz="1500">
                <a:solidFill>
                  <a:srgbClr val="579D17"/>
                </a:solidFill>
                <a:latin typeface="Courier"/>
                <a:ea typeface="Courier"/>
                <a:cs typeface="Courier"/>
                <a:sym typeface="Courier"/>
              </a:rPr>
              <a:t>MODE_WORLD_WRITABLE. </a:t>
            </a:r>
            <a:r>
              <a:rPr sz="1500">
                <a:latin typeface="Helvetica"/>
                <a:ea typeface="Helvetica"/>
                <a:cs typeface="Helvetica"/>
                <a:sym typeface="Helvetica"/>
              </a:rPr>
              <a:t>Todas</a:t>
            </a:r>
          </a:p>
          <a:p>
            <a:pPr lvl="0" defTabSz="457200">
              <a:defRPr sz="1800"/>
            </a:pPr>
            <a:r>
              <a:rPr sz="1500">
                <a:latin typeface="Helvetica"/>
                <a:ea typeface="Helvetica"/>
                <a:cs typeface="Helvetica"/>
                <a:sym typeface="Helvetica"/>
              </a:rPr>
              <a:t>las</a:t>
            </a:r>
          </a:p>
          <a:p>
            <a:pPr lvl="0" defTabSz="457200">
              <a:defRPr sz="1800"/>
            </a:pPr>
            <a:r>
              <a:rPr sz="1500">
                <a:latin typeface="Helvetica"/>
                <a:ea typeface="Helvetica"/>
                <a:cs typeface="Helvetica"/>
                <a:sym typeface="Helvetica"/>
              </a:rPr>
              <a:t>aplicaciones</a:t>
            </a:r>
          </a:p>
          <a:p>
            <a:pPr lvl="0" defTabSz="457200">
              <a:defRPr sz="1800"/>
            </a:pPr>
            <a:r>
              <a:rPr sz="1500">
                <a:latin typeface="Helvetica"/>
                <a:ea typeface="Helvetica"/>
                <a:cs typeface="Helvetica"/>
                <a:sym typeface="Helvetica"/>
              </a:rPr>
              <a:t>pueden</a:t>
            </a:r>
          </a:p>
          <a:p>
            <a:pPr lvl="0" defTabSz="457200">
              <a:defRPr sz="1800"/>
            </a:pPr>
            <a:r>
              <a:rPr sz="1500">
                <a:latin typeface="Helvetica"/>
                <a:ea typeface="Helvetica"/>
                <a:cs typeface="Helvetica"/>
                <a:sym typeface="Helvetica"/>
              </a:rPr>
              <a:t>leer</a:t>
            </a:r>
          </a:p>
          <a:p>
            <a:pPr lvl="0" defTabSz="457200">
              <a:defRPr sz="1800"/>
            </a:pPr>
            <a:r>
              <a:rPr sz="1500">
                <a:latin typeface="Helvetica"/>
                <a:ea typeface="Helvetica"/>
                <a:cs typeface="Helvetica"/>
                <a:sym typeface="Helvetica"/>
              </a:rPr>
              <a:t>y</a:t>
            </a:r>
          </a:p>
          <a:p>
            <a:pPr lvl="0" defTabSz="457200">
              <a:defRPr sz="1800"/>
            </a:pPr>
            <a:r>
              <a:rPr sz="1500">
                <a:latin typeface="Helvetica"/>
                <a:ea typeface="Helvetica"/>
                <a:cs typeface="Helvetica"/>
                <a:sym typeface="Helvetica"/>
              </a:rPr>
              <a:t>modificar</a:t>
            </a:r>
          </a:p>
          <a:p>
            <a:pPr lvl="0" defTabSz="457200">
              <a:defRPr sz="1800"/>
            </a:pPr>
            <a:r>
              <a:rPr sz="1500">
                <a:latin typeface="Helvetica"/>
                <a:ea typeface="Helvetica"/>
                <a:cs typeface="Helvetica"/>
                <a:sym typeface="Helvetica"/>
              </a:rPr>
              <a:t>estas preferencias.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pPr lvl="0"/>
            <a:endParaRPr/>
          </a:p>
        </p:txBody>
      </p:sp>
      <p:sp>
        <p:nvSpPr>
          <p:cNvPr id="264" name="Shape 264"/>
          <p:cNvSpPr>
            <a:spLocks noGrp="1"/>
          </p:cNvSpPr>
          <p:nvPr>
            <p:ph type="body" sz="quarter" idx="1"/>
          </p:nvPr>
        </p:nvSpPr>
        <p:spPr>
          <a:prstGeom prst="rect">
            <a:avLst/>
          </a:prstGeom>
        </p:spPr>
        <p:txBody>
          <a:bodyPr/>
          <a:lstStyle/>
          <a:p>
            <a:pPr lvl="0" defTabSz="457200">
              <a:defRPr sz="1800"/>
            </a:pPr>
            <a:r>
              <a:rPr sz="1200">
                <a:latin typeface="Times Roman"/>
                <a:ea typeface="Times Roman"/>
                <a:cs typeface="Times Roman"/>
                <a:sym typeface="Times Roman"/>
              </a:rPr>
              <a:t>In the absence of a designated target, the Android system must find the best component (or components) to handle the intent — a single activity or service to perform the requested action or the set of broadcast receivers to respond to the broadcast announcement. It does so by comparing the contents of the Intent object to </a:t>
            </a:r>
            <a:r>
              <a:rPr sz="1200" i="1">
                <a:latin typeface="Times Roman"/>
                <a:ea typeface="Times Roman"/>
                <a:cs typeface="Times Roman"/>
                <a:sym typeface="Times Roman"/>
              </a:rPr>
              <a:t>intent filters</a:t>
            </a:r>
            <a:r>
              <a:rPr sz="1200">
                <a:latin typeface="Times Roman"/>
                <a:ea typeface="Times Roman"/>
                <a:cs typeface="Times Roman"/>
                <a:sym typeface="Times Roman"/>
              </a:rPr>
              <a:t>, structures associated with components that can potentially receive intents. Filters advertise the capabilities of a component and delimit the intents it can handle. They open the component to the possibility of receiving implicit intents of the advertised type. If a component does not have any intent filters, it can receive only explicit intents. A component with filters can receive both explicit and implicit intents.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pPr lvl="0"/>
            <a:endParaRPr/>
          </a:p>
        </p:txBody>
      </p:sp>
      <p:sp>
        <p:nvSpPr>
          <p:cNvPr id="271" name="Shape 271"/>
          <p:cNvSpPr>
            <a:spLocks noGrp="1"/>
          </p:cNvSpPr>
          <p:nvPr>
            <p:ph type="body" sz="quarter" idx="1"/>
          </p:nvPr>
        </p:nvSpPr>
        <p:spPr>
          <a:prstGeom prst="rect">
            <a:avLst/>
          </a:prstGeom>
        </p:spPr>
        <p:txBody>
          <a:bodyPr/>
          <a:lstStyle/>
          <a:p>
            <a:pPr lvl="0" defTabSz="457200">
              <a:defRPr sz="1800"/>
            </a:pPr>
            <a:r>
              <a:rPr sz="1200">
                <a:latin typeface="Times Roman"/>
                <a:ea typeface="Times Roman"/>
                <a:cs typeface="Times Roman"/>
                <a:sym typeface="Times Roman"/>
              </a:rPr>
              <a:t>uri: </a:t>
            </a:r>
            <a:r>
              <a:rPr sz="1200" u="sng">
                <a:latin typeface="Times Roman"/>
                <a:ea typeface="Times Roman"/>
                <a:cs typeface="Times Roman"/>
                <a:sym typeface="Times Roman"/>
                <a:hlinkClick r:id="rId3"/>
              </a:rPr>
              <a:t>http://www.pabloformoso.com</a:t>
            </a:r>
            <a:endParaRPr sz="1200">
              <a:latin typeface="Times Roman"/>
              <a:ea typeface="Times Roman"/>
              <a:cs typeface="Times Roman"/>
              <a:sym typeface="Times Roman"/>
            </a:endParaRPr>
          </a:p>
          <a:p>
            <a:pPr lvl="0" defTabSz="457200">
              <a:defRPr sz="1800"/>
            </a:pPr>
            <a:r>
              <a:rPr sz="1200">
                <a:latin typeface="Times Roman"/>
                <a:ea typeface="Times Roman"/>
                <a:cs typeface="Times Roman"/>
                <a:sym typeface="Times Roman"/>
              </a:rPr>
              <a:t>android:mimeType="audio/mpeg</a:t>
            </a:r>
          </a:p>
          <a:p>
            <a:pPr lvl="0" defTabSz="457200">
              <a:defRPr sz="1800"/>
            </a:pPr>
            <a:endParaRPr sz="1200">
              <a:latin typeface="Times Roman"/>
              <a:ea typeface="Times Roman"/>
              <a:cs typeface="Times Roman"/>
              <a:sym typeface="Times Roman"/>
            </a:endParaRPr>
          </a:p>
          <a:p>
            <a:pPr lvl="0" defTabSz="457200">
              <a:defRPr sz="1800"/>
            </a:pPr>
            <a:r>
              <a:rPr sz="1200">
                <a:latin typeface="Times Roman"/>
                <a:ea typeface="Times Roman"/>
                <a:cs typeface="Times Roman"/>
                <a:sym typeface="Times Roman"/>
              </a:rPr>
              <a:t>Forma de la URI </a:t>
            </a:r>
            <a:r>
              <a:rPr sz="1200">
                <a:latin typeface="Courier"/>
                <a:ea typeface="Courier"/>
                <a:cs typeface="Courier"/>
                <a:sym typeface="Courier"/>
              </a:rPr>
              <a:t>scheme://host:port/path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p>
            <a:pPr lvl="0" defTabSz="457200">
              <a:defRPr sz="1800"/>
            </a:pPr>
            <a:r>
              <a:rPr sz="1200">
                <a:latin typeface="Times Roman"/>
                <a:ea typeface="Times Roman"/>
                <a:cs typeface="Times Roman"/>
                <a:sym typeface="Times Roman"/>
              </a:rPr>
              <a:t>uri: </a:t>
            </a:r>
            <a:r>
              <a:rPr sz="1200" u="sng">
                <a:latin typeface="Times Roman"/>
                <a:ea typeface="Times Roman"/>
                <a:cs typeface="Times Roman"/>
                <a:sym typeface="Times Roman"/>
                <a:hlinkClick r:id="rId3"/>
              </a:rPr>
              <a:t>http://www.pabloformoso.com</a:t>
            </a:r>
            <a:endParaRPr sz="1200">
              <a:latin typeface="Times Roman"/>
              <a:ea typeface="Times Roman"/>
              <a:cs typeface="Times Roman"/>
              <a:sym typeface="Times Roman"/>
            </a:endParaRPr>
          </a:p>
          <a:p>
            <a:pPr lvl="0" defTabSz="457200">
              <a:defRPr sz="1800"/>
            </a:pPr>
            <a:r>
              <a:rPr sz="1200">
                <a:latin typeface="Times Roman"/>
                <a:ea typeface="Times Roman"/>
                <a:cs typeface="Times Roman"/>
                <a:sym typeface="Times Roman"/>
              </a:rPr>
              <a:t>android:mimeType="audio/mpeg</a:t>
            </a:r>
          </a:p>
          <a:p>
            <a:pPr lvl="0" defTabSz="457200">
              <a:defRPr sz="1800"/>
            </a:pPr>
            <a:endParaRPr sz="1200">
              <a:latin typeface="Times Roman"/>
              <a:ea typeface="Times Roman"/>
              <a:cs typeface="Times Roman"/>
              <a:sym typeface="Times Roman"/>
            </a:endParaRPr>
          </a:p>
          <a:p>
            <a:pPr lvl="0" defTabSz="457200">
              <a:defRPr sz="1800"/>
            </a:pPr>
            <a:r>
              <a:rPr sz="1200">
                <a:latin typeface="Times Roman"/>
                <a:ea typeface="Times Roman"/>
                <a:cs typeface="Times Roman"/>
                <a:sym typeface="Times Roman"/>
              </a:rPr>
              <a:t>Forma de la URI </a:t>
            </a:r>
            <a:r>
              <a:rPr sz="1200">
                <a:latin typeface="Courier"/>
                <a:ea typeface="Courier"/>
                <a:cs typeface="Courier"/>
                <a:sym typeface="Courier"/>
              </a:rPr>
              <a:t>scheme://host:port/path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prstGeom prst="rect">
            <a:avLst/>
          </a:prstGeom>
        </p:spPr>
        <p:txBody>
          <a:bodyPr/>
          <a:lstStyle/>
          <a:p>
            <a:pPr lvl="0"/>
            <a:endParaRPr/>
          </a:p>
        </p:txBody>
      </p:sp>
      <p:sp>
        <p:nvSpPr>
          <p:cNvPr id="300" name="Shape 300"/>
          <p:cNvSpPr>
            <a:spLocks noGrp="1"/>
          </p:cNvSpPr>
          <p:nvPr>
            <p:ph type="body" sz="quarter" idx="1"/>
          </p:nvPr>
        </p:nvSpPr>
        <p:spPr>
          <a:prstGeom prst="rect">
            <a:avLst/>
          </a:prstGeom>
        </p:spPr>
        <p:txBody>
          <a:bodyPr/>
          <a:lstStyle>
            <a:lvl1pPr defTabSz="457200">
              <a:defRPr sz="1200">
                <a:latin typeface="Times Roman"/>
                <a:ea typeface="Times Roman"/>
                <a:cs typeface="Times Roman"/>
                <a:sym typeface="Times Roman"/>
              </a:defRPr>
            </a:lvl1pPr>
          </a:lstStyle>
          <a:p>
            <a:pPr lvl="0">
              <a:defRPr sz="1800"/>
            </a:pPr>
            <a:r>
              <a:rPr sz="1200"/>
              <a:t>OPENABLE: Devuelve solo la URI de los objeto si este tiene la posibilidad de ser leído vía Stream.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pPr lvl="0"/>
            <a:endParaRPr/>
          </a:p>
        </p:txBody>
      </p:sp>
      <p:sp>
        <p:nvSpPr>
          <p:cNvPr id="311" name="Shape 311"/>
          <p:cNvSpPr>
            <a:spLocks noGrp="1"/>
          </p:cNvSpPr>
          <p:nvPr>
            <p:ph type="body" sz="quarter" idx="1"/>
          </p:nvPr>
        </p:nvSpPr>
        <p:spPr>
          <a:prstGeom prst="rect">
            <a:avLst/>
          </a:prstGeom>
        </p:spPr>
        <p:txBody>
          <a:bodyPr/>
          <a:lstStyle>
            <a:lvl1pPr defTabSz="457200">
              <a:defRPr sz="1200">
                <a:latin typeface="Times Roman"/>
                <a:ea typeface="Times Roman"/>
                <a:cs typeface="Times Roman"/>
                <a:sym typeface="Times Roman"/>
              </a:defRPr>
            </a:lvl1pPr>
          </a:lstStyle>
          <a:p>
            <a:pPr lvl="0">
              <a:defRPr sz="1800"/>
            </a:pPr>
            <a:r>
              <a:rPr sz="1200"/>
              <a:t>OPENABLE: Devuelve solo la URI de los objeto si este tiene la posibilidad de ser leído vía Stream.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pPr lvl="0"/>
            <a:endParaRPr/>
          </a:p>
        </p:txBody>
      </p:sp>
      <p:sp>
        <p:nvSpPr>
          <p:cNvPr id="318" name="Shape 318"/>
          <p:cNvSpPr>
            <a:spLocks noGrp="1"/>
          </p:cNvSpPr>
          <p:nvPr>
            <p:ph type="body" sz="quarter" idx="1"/>
          </p:nvPr>
        </p:nvSpPr>
        <p:spPr>
          <a:prstGeom prst="rect">
            <a:avLst/>
          </a:prstGeom>
        </p:spPr>
        <p:txBody>
          <a:bodyPr/>
          <a:lstStyle>
            <a:lvl1pPr defTabSz="457200">
              <a:defRPr sz="1200">
                <a:latin typeface="Times Roman"/>
                <a:ea typeface="Times Roman"/>
                <a:cs typeface="Times Roman"/>
                <a:sym typeface="Times Roman"/>
              </a:defRPr>
            </a:lvl1pPr>
          </a:lstStyle>
          <a:p>
            <a:pPr lvl="0">
              <a:defRPr sz="1800"/>
            </a:pPr>
            <a:r>
              <a:rPr sz="1200"/>
              <a:t>OPENABLE: Devuelve solo la URI de los objeto si este tiene la posibilidad de ser leído vía Stream.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Shape 85"/>
          <p:cNvSpPr>
            <a:spLocks noGrp="1" noRot="1" noChangeAspect="1"/>
          </p:cNvSpPr>
          <p:nvPr>
            <p:ph type="sldImg"/>
          </p:nvPr>
        </p:nvSpPr>
        <p:spPr>
          <a:prstGeom prst="rect">
            <a:avLst/>
          </a:prstGeom>
        </p:spPr>
        <p:txBody>
          <a:bodyPr/>
          <a:lstStyle/>
          <a:p>
            <a:pPr lvl="0"/>
            <a:endParaRPr/>
          </a:p>
        </p:txBody>
      </p:sp>
      <p:sp>
        <p:nvSpPr>
          <p:cNvPr id="86" name="Shape 86"/>
          <p:cNvSpPr>
            <a:spLocks noGrp="1"/>
          </p:cNvSpPr>
          <p:nvPr>
            <p:ph type="body" sz="quarter" idx="1"/>
          </p:nvPr>
        </p:nvSpPr>
        <p:spPr>
          <a:prstGeom prst="rect">
            <a:avLst/>
          </a:prstGeom>
        </p:spPr>
        <p:txBody>
          <a:bodyPr/>
          <a:lstStyle/>
          <a:p>
            <a:pPr lvl="0">
              <a:defRPr sz="1800"/>
            </a:pPr>
            <a:r>
              <a:rPr sz="2200"/>
              <a:t>Todo ello dado por el soporte para redes GSM/Edge/3G/4G-LTE</a:t>
            </a:r>
          </a:p>
          <a:p>
            <a:pPr lvl="0">
              <a:defRPr sz="1800"/>
            </a:pPr>
            <a:r>
              <a:rPr sz="2200"/>
              <a:t>Apis de localización</a:t>
            </a:r>
          </a:p>
          <a:p>
            <a:pPr lvl="0">
              <a:defRPr sz="1800"/>
            </a:pPr>
            <a:r>
              <a:rPr sz="2200"/>
              <a:t>Integración de mapas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pPr lvl="0"/>
            <a:endParaRPr/>
          </a:p>
        </p:txBody>
      </p:sp>
      <p:sp>
        <p:nvSpPr>
          <p:cNvPr id="465" name="Shape 465"/>
          <p:cNvSpPr>
            <a:spLocks noGrp="1"/>
          </p:cNvSpPr>
          <p:nvPr>
            <p:ph type="body" sz="quarter" idx="1"/>
          </p:nvPr>
        </p:nvSpPr>
        <p:spPr>
          <a:prstGeom prst="rect">
            <a:avLst/>
          </a:prstGeom>
        </p:spPr>
        <p:txBody>
          <a:bodyPr/>
          <a:lstStyle/>
          <a:p>
            <a:pPr lvl="0" defTabSz="457200">
              <a:defRPr sz="1800"/>
            </a:pPr>
            <a:r>
              <a:rPr sz="1200">
                <a:latin typeface="Times Roman"/>
                <a:ea typeface="Times Roman"/>
                <a:cs typeface="Times Roman"/>
                <a:sym typeface="Times Roman"/>
              </a:rPr>
              <a:t>SharedPreferences: mapas de clave valor que e pueden recuperar entre sesiones y componentes de la misma aplicación. Están aíslados de otras apps.</a:t>
            </a:r>
          </a:p>
          <a:p>
            <a:pPr lvl="0" defTabSz="457200">
              <a:defRPr sz="1800"/>
            </a:pPr>
            <a:r>
              <a:rPr sz="1200">
                <a:latin typeface="Times Roman"/>
                <a:ea typeface="Times Roman"/>
                <a:cs typeface="Times Roman"/>
                <a:sym typeface="Times Roman"/>
              </a:rPr>
              <a:t>Las preferencias no son más que datos que una aplicación debe guardar para personalizar la experiencia del usuario, por ejemplo información personal, opciones de presentación, etc. Una posibilidad son las bases de</a:t>
            </a:r>
          </a:p>
          <a:p>
            <a:pPr lvl="0" defTabSz="457200">
              <a:defRPr sz="1800"/>
            </a:pPr>
            <a:r>
              <a:rPr sz="1200">
                <a:latin typeface="Times Roman"/>
                <a:ea typeface="Times Roman"/>
                <a:cs typeface="Times Roman"/>
                <a:sym typeface="Times Roman"/>
              </a:rPr>
              <a:t>datos SQLite, pero esta es una opción más ligera del SDK.</a:t>
            </a:r>
          </a:p>
          <a:p>
            <a:pPr lvl="0" defTabSz="457200">
              <a:defRPr sz="1800"/>
            </a:pPr>
            <a:endParaRPr sz="1200">
              <a:latin typeface="Times Roman"/>
              <a:ea typeface="Times Roman"/>
              <a:cs typeface="Times Roman"/>
              <a:sym typeface="Times Roman"/>
            </a:endParaRPr>
          </a:p>
          <a:p>
            <a:pPr lvl="0" defTabSz="457200">
              <a:defRPr sz="1800"/>
            </a:pPr>
            <a:r>
              <a:rPr sz="1200">
                <a:latin typeface="Times Roman"/>
                <a:ea typeface="Times Roman"/>
                <a:cs typeface="Times Roman"/>
                <a:sym typeface="Times Roman"/>
              </a:rPr>
              <a:t>Cada preferencia se almacenará en forma de clave-valor, es decir, cada una de ellas estará compuesta por un identificador único (p.e. “email”) y un valor asociado a dicho identificador (p.e. “</a:t>
            </a:r>
            <a:r>
              <a:rPr sz="1200" u="sng">
                <a:latin typeface="Times Roman"/>
                <a:ea typeface="Times Roman"/>
                <a:cs typeface="Times Roman"/>
                <a:sym typeface="Times Roman"/>
                <a:hlinkClick r:id="rId3"/>
              </a:rPr>
              <a:t>prueba@email.com</a:t>
            </a:r>
            <a:r>
              <a:rPr sz="1200">
                <a:latin typeface="Times Roman"/>
                <a:ea typeface="Times Roman"/>
                <a:cs typeface="Times Roman"/>
                <a:sym typeface="Times Roman"/>
              </a:rPr>
              <a:t>”). Además, y a diferencia de SQLite, los datos no se guardan en un fichero de binario de base de datos, sino en ficheros XML como veremos al final de este apartado.</a:t>
            </a:r>
          </a:p>
          <a:p>
            <a:pPr lvl="0" defTabSz="457200">
              <a:defRPr sz="1800"/>
            </a:pPr>
            <a:endParaRPr sz="1200">
              <a:latin typeface="Times Roman"/>
              <a:ea typeface="Times Roman"/>
              <a:cs typeface="Times Roman"/>
              <a:sym typeface="Times Roman"/>
            </a:endParaRPr>
          </a:p>
          <a:p>
            <a:pPr lvl="0" defTabSz="457200">
              <a:defRPr sz="1800"/>
            </a:pPr>
            <a:r>
              <a:rPr sz="1200">
                <a:latin typeface="Times Roman"/>
                <a:ea typeface="Times Roman"/>
                <a:cs typeface="Times Roman"/>
                <a:sym typeface="Times Roman"/>
              </a:rPr>
              <a:t>La API para el manejo de estas preferencias es muy sencilla. Toda la gestión se centraliza en la clase SharedPrefences, que representará a una colección de preferencias. Una aplicación Android puede gestionar varias colecciones de preferencias, que se diferenciarán mediante un identificador único. Para obtener una referencia a una colección determinada utilizaremos el método getSharedPrefences() al que pasaremos el identificador de la colección y un modo de acceso. El modo de acceso indicará qué aplicaciones tendrán acceso a la colección de preferencias y qué operaciones tendrán permitido realizar sobre ellas. Así, tendremos tres posibilidades principales:</a:t>
            </a:r>
          </a:p>
          <a:p>
            <a:pPr lvl="0" defTabSz="457200">
              <a:defRPr sz="1800"/>
            </a:pPr>
            <a:endParaRPr sz="1200">
              <a:latin typeface="Times Roman"/>
              <a:ea typeface="Times Roman"/>
              <a:cs typeface="Times Roman"/>
              <a:sym typeface="Times Roman"/>
            </a:endParaRPr>
          </a:p>
          <a:p>
            <a:pPr lvl="0" defTabSz="457200">
              <a:defRPr sz="1800"/>
            </a:pPr>
            <a:r>
              <a:rPr sz="1200">
                <a:latin typeface="Times Roman"/>
                <a:ea typeface="Times Roman"/>
                <a:cs typeface="Times Roman"/>
                <a:sym typeface="Times Roman"/>
              </a:rPr>
              <a:t>Ø MODE_PRIVATE. Sólo nuestra aplicación tiene acceso a estas preferencias.</a:t>
            </a:r>
          </a:p>
          <a:p>
            <a:pPr lvl="0" defTabSz="457200">
              <a:defRPr sz="1800"/>
            </a:pPr>
            <a:r>
              <a:rPr sz="1200">
                <a:latin typeface="Times Roman"/>
                <a:ea typeface="Times Roman"/>
                <a:cs typeface="Times Roman"/>
                <a:sym typeface="Times Roman"/>
              </a:rPr>
              <a:t>Ø MODE_WORLD_READABLE. Todas las aplicaciones pueden leer estas preferencias, pero sólo la nuestra modificarlas.</a:t>
            </a:r>
          </a:p>
          <a:p>
            <a:pPr lvl="0" defTabSz="457200">
              <a:defRPr sz="1800"/>
            </a:pPr>
            <a:r>
              <a:rPr sz="1200">
                <a:latin typeface="Times Roman"/>
                <a:ea typeface="Times Roman"/>
                <a:cs typeface="Times Roman"/>
                <a:sym typeface="Times Roman"/>
              </a:rPr>
              <a:t>Ø MODE_WORLD_WRITABLE. Todas las aplicaciones pueden leer y modificar estas preferencias.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noRot="1" noChangeAspect="1"/>
          </p:cNvSpPr>
          <p:nvPr>
            <p:ph type="sldImg"/>
          </p:nvPr>
        </p:nvSpPr>
        <p:spPr>
          <a:prstGeom prst="rect">
            <a:avLst/>
          </a:prstGeom>
        </p:spPr>
        <p:txBody>
          <a:bodyPr/>
          <a:lstStyle/>
          <a:p>
            <a:pPr lvl="0"/>
            <a:endParaRPr/>
          </a:p>
        </p:txBody>
      </p:sp>
      <p:sp>
        <p:nvSpPr>
          <p:cNvPr id="472" name="Shape 472"/>
          <p:cNvSpPr>
            <a:spLocks noGrp="1"/>
          </p:cNvSpPr>
          <p:nvPr>
            <p:ph type="body" sz="quarter" idx="1"/>
          </p:nvPr>
        </p:nvSpPr>
        <p:spPr>
          <a:prstGeom prst="rect">
            <a:avLst/>
          </a:prstGeom>
        </p:spPr>
        <p:txBody>
          <a:bodyPr/>
          <a:lstStyle/>
          <a:p>
            <a:pPr lvl="0" defTabSz="457200">
              <a:defRPr sz="1800"/>
            </a:pPr>
            <a:r>
              <a:rPr sz="1200">
                <a:latin typeface="Times Roman"/>
                <a:ea typeface="Times Roman"/>
                <a:cs typeface="Times Roman"/>
                <a:sym typeface="Times Roman"/>
              </a:rPr>
              <a:t>SharedPreferences: mapas de clave valor que e pueden recuperar entre sesiones y componentes de la misma aplicación. Están aíslados de otras apps.</a:t>
            </a:r>
          </a:p>
          <a:p>
            <a:pPr lvl="0" defTabSz="457200">
              <a:defRPr sz="1800"/>
            </a:pPr>
            <a:r>
              <a:rPr sz="1200">
                <a:latin typeface="Times Roman"/>
                <a:ea typeface="Times Roman"/>
                <a:cs typeface="Times Roman"/>
                <a:sym typeface="Times Roman"/>
              </a:rPr>
              <a:t>Las preferencias no son más que datos que una aplicación debe guardar para personalizar la experiencia del usuario, por ejemplo información personal, opciones de presentación, etc. Una posibilidad son las bases de</a:t>
            </a:r>
          </a:p>
          <a:p>
            <a:pPr lvl="0" defTabSz="457200">
              <a:defRPr sz="1800"/>
            </a:pPr>
            <a:r>
              <a:rPr sz="1200">
                <a:latin typeface="Times Roman"/>
                <a:ea typeface="Times Roman"/>
                <a:cs typeface="Times Roman"/>
                <a:sym typeface="Times Roman"/>
              </a:rPr>
              <a:t>datos SQLite, pero esta es una opción más ligera del SDK.</a:t>
            </a:r>
          </a:p>
          <a:p>
            <a:pPr lvl="0" defTabSz="457200">
              <a:defRPr sz="1800"/>
            </a:pPr>
            <a:endParaRPr sz="1200">
              <a:latin typeface="Times Roman"/>
              <a:ea typeface="Times Roman"/>
              <a:cs typeface="Times Roman"/>
              <a:sym typeface="Times Roman"/>
            </a:endParaRPr>
          </a:p>
          <a:p>
            <a:pPr lvl="0" defTabSz="457200">
              <a:defRPr sz="1800"/>
            </a:pPr>
            <a:r>
              <a:rPr sz="1200">
                <a:latin typeface="Times Roman"/>
                <a:ea typeface="Times Roman"/>
                <a:cs typeface="Times Roman"/>
                <a:sym typeface="Times Roman"/>
              </a:rPr>
              <a:t>Cada preferencia se almacenará en forma de clave-valor, es decir, cada una de ellas estará compuesta por un identificador único (p.e. “email”) y un valor asociado a dicho identificador (p.e. “</a:t>
            </a:r>
            <a:r>
              <a:rPr sz="1200" u="sng">
                <a:latin typeface="Times Roman"/>
                <a:ea typeface="Times Roman"/>
                <a:cs typeface="Times Roman"/>
                <a:sym typeface="Times Roman"/>
                <a:hlinkClick r:id="rId3"/>
              </a:rPr>
              <a:t>prueba@email.com</a:t>
            </a:r>
            <a:r>
              <a:rPr sz="1200">
                <a:latin typeface="Times Roman"/>
                <a:ea typeface="Times Roman"/>
                <a:cs typeface="Times Roman"/>
                <a:sym typeface="Times Roman"/>
              </a:rPr>
              <a:t>”). Además, y a diferencia de SQLite, los datos no se guardan en un fichero de binario de base de datos, sino en ficheros XML como veremos al final de este apartado.</a:t>
            </a:r>
          </a:p>
          <a:p>
            <a:pPr lvl="0" defTabSz="457200">
              <a:defRPr sz="1800"/>
            </a:pPr>
            <a:endParaRPr sz="1200">
              <a:latin typeface="Times Roman"/>
              <a:ea typeface="Times Roman"/>
              <a:cs typeface="Times Roman"/>
              <a:sym typeface="Times Roman"/>
            </a:endParaRPr>
          </a:p>
          <a:p>
            <a:pPr lvl="0" defTabSz="457200">
              <a:defRPr sz="1800"/>
            </a:pPr>
            <a:r>
              <a:rPr sz="1200">
                <a:latin typeface="Times Roman"/>
                <a:ea typeface="Times Roman"/>
                <a:cs typeface="Times Roman"/>
                <a:sym typeface="Times Roman"/>
              </a:rPr>
              <a:t>La API para el manejo de estas preferencias es muy sencilla. Toda la gestión se centraliza en la clase SharedPrefences, que representará a una colección de preferencias. Una aplicación Android puede gestionar varias colecciones de preferencias, que se diferenciarán mediante un identificador único. Para obtener una referencia a una colección determinada utilizaremos el método getSharedPrefences() al que pasaremos el identificador de la colección y un modo de acceso. El modo de acceso indicará qué aplicaciones tendrán acceso a la colección de preferencias y qué operaciones tendrán permitido realizar sobre ellas. Así, tendremos tres posibilidades principales:</a:t>
            </a:r>
          </a:p>
          <a:p>
            <a:pPr lvl="0" defTabSz="457200">
              <a:defRPr sz="1800"/>
            </a:pPr>
            <a:endParaRPr sz="1200">
              <a:latin typeface="Times Roman"/>
              <a:ea typeface="Times Roman"/>
              <a:cs typeface="Times Roman"/>
              <a:sym typeface="Times Roman"/>
            </a:endParaRPr>
          </a:p>
          <a:p>
            <a:pPr lvl="0" defTabSz="457200">
              <a:defRPr sz="1800"/>
            </a:pPr>
            <a:r>
              <a:rPr sz="1200">
                <a:latin typeface="Times Roman"/>
                <a:ea typeface="Times Roman"/>
                <a:cs typeface="Times Roman"/>
                <a:sym typeface="Times Roman"/>
              </a:rPr>
              <a:t>Ø MODE_PRIVATE. Sólo nuestra aplicación tiene acceso a estas preferencias.</a:t>
            </a:r>
          </a:p>
          <a:p>
            <a:pPr lvl="0" defTabSz="457200">
              <a:defRPr sz="1800"/>
            </a:pPr>
            <a:r>
              <a:rPr sz="1200">
                <a:latin typeface="Times Roman"/>
                <a:ea typeface="Times Roman"/>
                <a:cs typeface="Times Roman"/>
                <a:sym typeface="Times Roman"/>
              </a:rPr>
              <a:t>Ø MODE_WORLD_READABLE. Todas las aplicaciones pueden leer estas preferencias, pero sólo la nuestra modificarlas.</a:t>
            </a:r>
          </a:p>
          <a:p>
            <a:pPr lvl="0" defTabSz="457200">
              <a:defRPr sz="1800"/>
            </a:pPr>
            <a:r>
              <a:rPr sz="1200">
                <a:latin typeface="Times Roman"/>
                <a:ea typeface="Times Roman"/>
                <a:cs typeface="Times Roman"/>
                <a:sym typeface="Times Roman"/>
              </a:rPr>
              <a:t>Ø MODE_WORLD_WRITABLE. Todas las aplicaciones pueden leer y modificar estas preferencias.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3112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Shape 511"/>
          <p:cNvSpPr>
            <a:spLocks noGrp="1" noRot="1" noChangeAspect="1"/>
          </p:cNvSpPr>
          <p:nvPr>
            <p:ph type="sldImg"/>
          </p:nvPr>
        </p:nvSpPr>
        <p:spPr>
          <a:prstGeom prst="rect">
            <a:avLst/>
          </a:prstGeom>
        </p:spPr>
        <p:txBody>
          <a:bodyPr/>
          <a:lstStyle/>
          <a:p>
            <a:pPr lvl="0"/>
            <a:endParaRPr/>
          </a:p>
        </p:txBody>
      </p:sp>
      <p:sp>
        <p:nvSpPr>
          <p:cNvPr id="512" name="Shape 512"/>
          <p:cNvSpPr>
            <a:spLocks noGrp="1"/>
          </p:cNvSpPr>
          <p:nvPr>
            <p:ph type="body" sz="quarter" idx="1"/>
          </p:nvPr>
        </p:nvSpPr>
        <p:spPr>
          <a:prstGeom prst="rect">
            <a:avLst/>
          </a:prstGeom>
        </p:spPr>
        <p:txBody>
          <a:bodyPr/>
          <a:lstStyle/>
          <a:p>
            <a:pPr lvl="0" defTabSz="457200">
              <a:defRPr sz="1800"/>
            </a:pPr>
            <a:r>
              <a:rPr sz="1200">
                <a:latin typeface="Times Roman"/>
                <a:ea typeface="Times Roman"/>
                <a:cs typeface="Times Roman"/>
                <a:sym typeface="Times Roman"/>
              </a:rPr>
              <a:t>Presión</a:t>
            </a:r>
          </a:p>
          <a:p>
            <a:pPr lvl="0" defTabSz="457200">
              <a:defRPr sz="1800"/>
            </a:pPr>
            <a:r>
              <a:rPr sz="1200">
                <a:latin typeface="Times Roman"/>
                <a:ea typeface="Times Roman"/>
                <a:cs typeface="Times Roman"/>
                <a:sym typeface="Times Roman"/>
              </a:rPr>
              <a:t>Vector de rotación</a:t>
            </a:r>
          </a:p>
          <a:p>
            <a:pPr lvl="0" defTabSz="457200">
              <a:defRPr sz="1800"/>
            </a:pPr>
            <a:r>
              <a:rPr sz="1200">
                <a:latin typeface="Times Roman"/>
                <a:ea typeface="Times Roman"/>
                <a:cs typeface="Times Roman"/>
                <a:sym typeface="Times Roman"/>
              </a:rPr>
              <a:t>Aceleración lineal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a:spLocks noGrp="1" noRot="1" noChangeAspect="1"/>
          </p:cNvSpPr>
          <p:nvPr>
            <p:ph type="sldImg"/>
          </p:nvPr>
        </p:nvSpPr>
        <p:spPr>
          <a:prstGeom prst="rect">
            <a:avLst/>
          </a:prstGeom>
        </p:spPr>
        <p:txBody>
          <a:bodyPr/>
          <a:lstStyle/>
          <a:p>
            <a:pPr lvl="0"/>
            <a:endParaRPr/>
          </a:p>
        </p:txBody>
      </p:sp>
      <p:sp>
        <p:nvSpPr>
          <p:cNvPr id="519" name="Shape 519"/>
          <p:cNvSpPr>
            <a:spLocks noGrp="1"/>
          </p:cNvSpPr>
          <p:nvPr>
            <p:ph type="body" sz="quarter" idx="1"/>
          </p:nvPr>
        </p:nvSpPr>
        <p:spPr>
          <a:prstGeom prst="rect">
            <a:avLst/>
          </a:prstGeom>
        </p:spPr>
        <p:txBody>
          <a:bodyPr/>
          <a:lstStyle/>
          <a:p>
            <a:pPr lvl="0" defTabSz="457200">
              <a:defRPr sz="1800"/>
            </a:pPr>
            <a:r>
              <a:rPr sz="1200">
                <a:latin typeface="Times Roman"/>
                <a:ea typeface="Times Roman"/>
                <a:cs typeface="Times Roman"/>
                <a:sym typeface="Times Roman"/>
              </a:rPr>
              <a:t>Presión</a:t>
            </a:r>
          </a:p>
          <a:p>
            <a:pPr lvl="0" defTabSz="457200">
              <a:defRPr sz="1800"/>
            </a:pPr>
            <a:r>
              <a:rPr sz="1200">
                <a:latin typeface="Times Roman"/>
                <a:ea typeface="Times Roman"/>
                <a:cs typeface="Times Roman"/>
                <a:sym typeface="Times Roman"/>
              </a:rPr>
              <a:t>Vector de rotación</a:t>
            </a:r>
          </a:p>
          <a:p>
            <a:pPr lvl="0" defTabSz="457200">
              <a:defRPr sz="1800"/>
            </a:pPr>
            <a:r>
              <a:rPr sz="1200">
                <a:latin typeface="Times Roman"/>
                <a:ea typeface="Times Roman"/>
                <a:cs typeface="Times Roman"/>
                <a:sym typeface="Times Roman"/>
              </a:rPr>
              <a:t>Aceleración lineal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prstGeom prst="rect">
            <a:avLst/>
          </a:prstGeom>
        </p:spPr>
        <p:txBody>
          <a:bodyPr/>
          <a:lstStyle/>
          <a:p>
            <a:pPr lvl="0"/>
            <a:endParaRPr/>
          </a:p>
        </p:txBody>
      </p:sp>
      <p:sp>
        <p:nvSpPr>
          <p:cNvPr id="526" name="Shape 526"/>
          <p:cNvSpPr>
            <a:spLocks noGrp="1"/>
          </p:cNvSpPr>
          <p:nvPr>
            <p:ph type="body" sz="quarter" idx="1"/>
          </p:nvPr>
        </p:nvSpPr>
        <p:spPr>
          <a:prstGeom prst="rect">
            <a:avLst/>
          </a:prstGeom>
        </p:spPr>
        <p:txBody>
          <a:bodyPr/>
          <a:lstStyle>
            <a:lvl1pPr defTabSz="457200">
              <a:defRPr sz="1200">
                <a:latin typeface="Times Roman"/>
                <a:ea typeface="Times Roman"/>
                <a:cs typeface="Times Roman"/>
                <a:sym typeface="Times Roman"/>
              </a:defRPr>
            </a:lvl1pPr>
          </a:lstStyle>
          <a:p>
            <a:pPr lvl="0">
              <a:defRPr sz="1800"/>
            </a:pPr>
            <a:r>
              <a:rPr sz="1200"/>
              <a:t>Consultar la API.</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Shape 536"/>
          <p:cNvSpPr>
            <a:spLocks noGrp="1" noRot="1" noChangeAspect="1"/>
          </p:cNvSpPr>
          <p:nvPr>
            <p:ph type="sldImg"/>
          </p:nvPr>
        </p:nvSpPr>
        <p:spPr>
          <a:prstGeom prst="rect">
            <a:avLst/>
          </a:prstGeom>
        </p:spPr>
        <p:txBody>
          <a:bodyPr/>
          <a:lstStyle/>
          <a:p>
            <a:pPr lvl="0"/>
            <a:endParaRPr/>
          </a:p>
        </p:txBody>
      </p:sp>
      <p:sp>
        <p:nvSpPr>
          <p:cNvPr id="537" name="Shape 537"/>
          <p:cNvSpPr>
            <a:spLocks noGrp="1"/>
          </p:cNvSpPr>
          <p:nvPr>
            <p:ph type="body" sz="quarter" idx="1"/>
          </p:nvPr>
        </p:nvSpPr>
        <p:spPr>
          <a:prstGeom prst="rect">
            <a:avLst/>
          </a:prstGeom>
        </p:spPr>
        <p:txBody>
          <a:bodyPr/>
          <a:lstStyle>
            <a:lvl1pPr defTabSz="457200">
              <a:defRPr sz="1200">
                <a:latin typeface="Times Roman"/>
                <a:ea typeface="Times Roman"/>
                <a:cs typeface="Times Roman"/>
                <a:sym typeface="Times Roman"/>
              </a:defRPr>
            </a:lvl1pPr>
          </a:lstStyle>
          <a:p>
            <a:pPr lvl="0">
              <a:defRPr sz="1800"/>
            </a:pPr>
            <a:r>
              <a:rPr sz="1200"/>
              <a:t>Consultar la API.</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Shape 547"/>
          <p:cNvSpPr>
            <a:spLocks noGrp="1" noRot="1" noChangeAspect="1"/>
          </p:cNvSpPr>
          <p:nvPr>
            <p:ph type="sldImg"/>
          </p:nvPr>
        </p:nvSpPr>
        <p:spPr>
          <a:prstGeom prst="rect">
            <a:avLst/>
          </a:prstGeom>
        </p:spPr>
        <p:txBody>
          <a:bodyPr/>
          <a:lstStyle/>
          <a:p>
            <a:pPr lvl="0"/>
            <a:endParaRPr/>
          </a:p>
        </p:txBody>
      </p:sp>
      <p:sp>
        <p:nvSpPr>
          <p:cNvPr id="548" name="Shape 548"/>
          <p:cNvSpPr>
            <a:spLocks noGrp="1"/>
          </p:cNvSpPr>
          <p:nvPr>
            <p:ph type="body" sz="quarter" idx="1"/>
          </p:nvPr>
        </p:nvSpPr>
        <p:spPr>
          <a:prstGeom prst="rect">
            <a:avLst/>
          </a:prstGeom>
        </p:spPr>
        <p:txBody>
          <a:bodyPr/>
          <a:lstStyle>
            <a:lvl1pPr defTabSz="457200">
              <a:defRPr sz="1200">
                <a:latin typeface="Times Roman"/>
                <a:ea typeface="Times Roman"/>
                <a:cs typeface="Times Roman"/>
                <a:sym typeface="Times Roman"/>
              </a:defRPr>
            </a:lvl1pPr>
          </a:lstStyle>
          <a:p>
            <a:pPr lvl="0">
              <a:defRPr sz="1800"/>
            </a:pPr>
            <a:r>
              <a:rPr sz="1200"/>
              <a:t>Consultar la API.</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prstGeom prst="rect">
            <a:avLst/>
          </a:prstGeom>
        </p:spPr>
        <p:txBody>
          <a:bodyPr/>
          <a:lstStyle/>
          <a:p>
            <a:pPr lvl="0"/>
            <a:endParaRPr/>
          </a:p>
        </p:txBody>
      </p:sp>
      <p:sp>
        <p:nvSpPr>
          <p:cNvPr id="559" name="Shape 559"/>
          <p:cNvSpPr>
            <a:spLocks noGrp="1"/>
          </p:cNvSpPr>
          <p:nvPr>
            <p:ph type="body" sz="quarter" idx="1"/>
          </p:nvPr>
        </p:nvSpPr>
        <p:spPr>
          <a:prstGeom prst="rect">
            <a:avLst/>
          </a:prstGeom>
        </p:spPr>
        <p:txBody>
          <a:bodyPr/>
          <a:lstStyle>
            <a:lvl1pPr defTabSz="457200">
              <a:defRPr sz="1200">
                <a:latin typeface="Times Roman"/>
                <a:ea typeface="Times Roman"/>
                <a:cs typeface="Times Roman"/>
                <a:sym typeface="Times Roman"/>
              </a:defRPr>
            </a:lvl1pPr>
          </a:lstStyle>
          <a:p>
            <a:pPr lvl="0">
              <a:defRPr sz="1800"/>
            </a:pPr>
            <a:r>
              <a:rPr sz="1200"/>
              <a:t>Consultar la API.</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Shape 585"/>
          <p:cNvSpPr>
            <a:spLocks noGrp="1" noRot="1" noChangeAspect="1"/>
          </p:cNvSpPr>
          <p:nvPr>
            <p:ph type="sldImg"/>
          </p:nvPr>
        </p:nvSpPr>
        <p:spPr>
          <a:prstGeom prst="rect">
            <a:avLst/>
          </a:prstGeom>
        </p:spPr>
        <p:txBody>
          <a:bodyPr/>
          <a:lstStyle/>
          <a:p>
            <a:pPr lvl="0"/>
            <a:endParaRPr/>
          </a:p>
        </p:txBody>
      </p:sp>
      <p:sp>
        <p:nvSpPr>
          <p:cNvPr id="586" name="Shape 586"/>
          <p:cNvSpPr>
            <a:spLocks noGrp="1"/>
          </p:cNvSpPr>
          <p:nvPr>
            <p:ph type="body" sz="quarter" idx="1"/>
          </p:nvPr>
        </p:nvSpPr>
        <p:spPr>
          <a:prstGeom prst="rect">
            <a:avLst/>
          </a:prstGeom>
        </p:spPr>
        <p:txBody>
          <a:bodyPr/>
          <a:lstStyle/>
          <a:p>
            <a:pPr lvl="0" defTabSz="457200">
              <a:defRPr sz="1800"/>
            </a:pPr>
            <a:endParaRPr sz="1300">
              <a:latin typeface="Helvetica"/>
              <a:ea typeface="Helvetica"/>
              <a:cs typeface="Helvetica"/>
              <a:sym typeface="Helvetica"/>
            </a:endParaRPr>
          </a:p>
          <a:p>
            <a:pPr lvl="0" defTabSz="457200">
              <a:defRPr sz="1800"/>
            </a:pPr>
            <a:r>
              <a:rPr sz="1200">
                <a:solidFill>
                  <a:srgbClr val="424242"/>
                </a:solidFill>
                <a:latin typeface="Helvetica"/>
                <a:ea typeface="Helvetica"/>
                <a:cs typeface="Helvetica"/>
                <a:sym typeface="Helvetica"/>
              </a:rPr>
              <a:t>Necesarios los permisos:</a:t>
            </a:r>
          </a:p>
          <a:p>
            <a:pPr lvl="0" defTabSz="457200">
              <a:defRPr sz="1800"/>
            </a:pPr>
            <a:r>
              <a:rPr sz="1100">
                <a:latin typeface="Helvetica"/>
                <a:ea typeface="Helvetica"/>
                <a:cs typeface="Helvetica"/>
                <a:sym typeface="Helvetica"/>
              </a:rPr>
              <a:t>&lt;uses-permission android:name=”android.permission.ACCESS_FINE_LOCATION”/&gt;</a:t>
            </a:r>
          </a:p>
          <a:p>
            <a:pPr lvl="0" defTabSz="457200">
              <a:defRPr sz="1800"/>
            </a:pPr>
            <a:r>
              <a:rPr sz="1100">
                <a:latin typeface="Helvetica"/>
                <a:ea typeface="Helvetica"/>
                <a:cs typeface="Helvetica"/>
                <a:sym typeface="Helvetica"/>
              </a:rPr>
              <a:t>&lt;uses-permission android:name=”android.permission.ACCESS_COARSE_LOCATION”/&gt;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pPr lvl="0"/>
            <a:endParaRPr/>
          </a:p>
        </p:txBody>
      </p:sp>
      <p:sp>
        <p:nvSpPr>
          <p:cNvPr id="96" name="Shape 96"/>
          <p:cNvSpPr>
            <a:spLocks noGrp="1"/>
          </p:cNvSpPr>
          <p:nvPr>
            <p:ph type="body" sz="quarter" idx="1"/>
          </p:nvPr>
        </p:nvSpPr>
        <p:spPr>
          <a:prstGeom prst="rect">
            <a:avLst/>
          </a:prstGeom>
        </p:spPr>
        <p:txBody>
          <a:bodyPr/>
          <a:lstStyle/>
          <a:p>
            <a:pPr lvl="0">
              <a:defRPr sz="1800"/>
            </a:pPr>
            <a:r>
              <a:rPr sz="2200"/>
              <a:t>ZXing por ejemplo.</a:t>
            </a:r>
          </a:p>
          <a:p>
            <a:pPr lvl="0">
              <a:defRPr sz="1800"/>
            </a:pPr>
            <a:r>
              <a:rPr sz="2200"/>
              <a:t>Ekahau: EMV (Ekahau Mobile Version) On the go, real time location events response.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a:spLocks noGrp="1" noRot="1" noChangeAspect="1"/>
          </p:cNvSpPr>
          <p:nvPr>
            <p:ph type="sldImg"/>
          </p:nvPr>
        </p:nvSpPr>
        <p:spPr>
          <a:prstGeom prst="rect">
            <a:avLst/>
          </a:prstGeom>
        </p:spPr>
        <p:txBody>
          <a:bodyPr/>
          <a:lstStyle/>
          <a:p>
            <a:pPr lvl="0"/>
            <a:endParaRPr/>
          </a:p>
        </p:txBody>
      </p:sp>
      <p:sp>
        <p:nvSpPr>
          <p:cNvPr id="593" name="Shape 593"/>
          <p:cNvSpPr>
            <a:spLocks noGrp="1"/>
          </p:cNvSpPr>
          <p:nvPr>
            <p:ph type="body" sz="quarter" idx="1"/>
          </p:nvPr>
        </p:nvSpPr>
        <p:spPr>
          <a:prstGeom prst="rect">
            <a:avLst/>
          </a:prstGeom>
        </p:spPr>
        <p:txBody>
          <a:bodyPr/>
          <a:lstStyle/>
          <a:p>
            <a:pPr lvl="0" defTabSz="457200">
              <a:defRPr sz="1800"/>
            </a:pPr>
            <a:endParaRPr sz="1300">
              <a:latin typeface="Helvetica"/>
              <a:ea typeface="Helvetica"/>
              <a:cs typeface="Helvetica"/>
              <a:sym typeface="Helvetica"/>
            </a:endParaRPr>
          </a:p>
          <a:p>
            <a:pPr lvl="0" defTabSz="457200">
              <a:defRPr sz="1800"/>
            </a:pPr>
            <a:r>
              <a:rPr sz="1200">
                <a:solidFill>
                  <a:srgbClr val="424242"/>
                </a:solidFill>
                <a:latin typeface="Helvetica"/>
                <a:ea typeface="Helvetica"/>
                <a:cs typeface="Helvetica"/>
                <a:sym typeface="Helvetica"/>
              </a:rPr>
              <a:t>Necesarios los permisos:</a:t>
            </a:r>
          </a:p>
          <a:p>
            <a:pPr lvl="0" defTabSz="457200">
              <a:defRPr sz="1800"/>
            </a:pPr>
            <a:r>
              <a:rPr sz="1100">
                <a:latin typeface="Helvetica"/>
                <a:ea typeface="Helvetica"/>
                <a:cs typeface="Helvetica"/>
                <a:sym typeface="Helvetica"/>
              </a:rPr>
              <a:t>&lt;uses-permission android:name=”android.permission.ACCESS_FINE_LOCATION”/&gt;</a:t>
            </a:r>
          </a:p>
          <a:p>
            <a:pPr lvl="0" defTabSz="457200">
              <a:defRPr sz="1800"/>
            </a:pPr>
            <a:r>
              <a:rPr sz="1100">
                <a:latin typeface="Helvetica"/>
                <a:ea typeface="Helvetica"/>
                <a:cs typeface="Helvetica"/>
                <a:sym typeface="Helvetica"/>
              </a:rPr>
              <a:t>&lt;uses-permission android:name=”android.permission.ACCESS_COARSE_LOCATION”/&gt;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680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680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680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6806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680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680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680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680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68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pPr lvl="0"/>
            <a:endParaRPr/>
          </a:p>
        </p:txBody>
      </p:sp>
      <p:sp>
        <p:nvSpPr>
          <p:cNvPr id="109" name="Shape 109"/>
          <p:cNvSpPr>
            <a:spLocks noGrp="1"/>
          </p:cNvSpPr>
          <p:nvPr>
            <p:ph type="body" sz="quarter" idx="1"/>
          </p:nvPr>
        </p:nvSpPr>
        <p:spPr>
          <a:prstGeom prst="rect">
            <a:avLst/>
          </a:prstGeom>
        </p:spPr>
        <p:txBody>
          <a:bodyPr/>
          <a:lstStyle/>
          <a:p>
            <a:pPr lvl="0">
              <a:defRPr sz="1800"/>
            </a:pPr>
            <a:r>
              <a:rPr sz="2200"/>
              <a:t>Comentar como funciona el tema de licencias en Android.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6806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3680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prstGeom prst="rect">
            <a:avLst/>
          </a:prstGeom>
        </p:spPr>
        <p:txBody>
          <a:bodyPr/>
          <a:lstStyle/>
          <a:p>
            <a:pPr lvl="0"/>
            <a:endParaRPr/>
          </a:p>
        </p:txBody>
      </p:sp>
      <p:sp>
        <p:nvSpPr>
          <p:cNvPr id="116" name="Shape 116"/>
          <p:cNvSpPr>
            <a:spLocks noGrp="1"/>
          </p:cNvSpPr>
          <p:nvPr>
            <p:ph type="body" sz="quarter" idx="1"/>
          </p:nvPr>
        </p:nvSpPr>
        <p:spPr>
          <a:prstGeom prst="rect">
            <a:avLst/>
          </a:prstGeom>
        </p:spPr>
        <p:txBody>
          <a:bodyPr/>
          <a:lstStyle/>
          <a:p>
            <a:pPr lvl="0">
              <a:defRPr sz="1800"/>
            </a:pPr>
            <a:r>
              <a:rPr sz="2200"/>
              <a:t>Recordar en OSX ya viene integrado en el paquete.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prstGeom prst="rect">
            <a:avLst/>
          </a:prstGeom>
        </p:spPr>
        <p:txBody>
          <a:bodyPr/>
          <a:lstStyle/>
          <a:p>
            <a:pPr lvl="0"/>
            <a:endParaRPr/>
          </a:p>
        </p:txBody>
      </p:sp>
      <p:sp>
        <p:nvSpPr>
          <p:cNvPr id="123" name="Shape 123"/>
          <p:cNvSpPr>
            <a:spLocks noGrp="1"/>
          </p:cNvSpPr>
          <p:nvPr>
            <p:ph type="body" sz="quarter" idx="1"/>
          </p:nvPr>
        </p:nvSpPr>
        <p:spPr>
          <a:prstGeom prst="rect">
            <a:avLst/>
          </a:prstGeom>
        </p:spPr>
        <p:txBody>
          <a:bodyPr/>
          <a:lstStyle/>
          <a:p>
            <a:pPr lvl="0">
              <a:defRPr sz="1800"/>
            </a:pPr>
            <a:r>
              <a:rPr sz="2200"/>
              <a:t>ADB: recordar que no viene mal saber los comandos básicos por si las moscas</a:t>
            </a:r>
          </a:p>
          <a:p>
            <a:pPr lvl="0">
              <a:defRPr sz="1800"/>
            </a:pPr>
            <a:r>
              <a:rPr sz="2200"/>
              <a:t>  adb start-server             - ensure that there is a server running</a:t>
            </a:r>
          </a:p>
          <a:p>
            <a:pPr lvl="0">
              <a:defRPr sz="1800"/>
            </a:pPr>
            <a:r>
              <a:rPr sz="2200"/>
              <a:t>  adb kill-server              - kill the server if it is running</a:t>
            </a:r>
          </a:p>
          <a:p>
            <a:pPr lvl="0">
              <a:defRPr sz="1800"/>
            </a:pPr>
            <a:r>
              <a:rPr sz="2200"/>
              <a:t>  adb get-state                - prints: offline | bootloader | device</a:t>
            </a:r>
          </a:p>
          <a:p>
            <a:pPr lvl="0">
              <a:defRPr sz="1800"/>
            </a:pPr>
            <a:endParaRPr sz="2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pPr lvl="0"/>
            <a:endParaRPr/>
          </a:p>
        </p:txBody>
      </p:sp>
      <p:sp>
        <p:nvSpPr>
          <p:cNvPr id="152" name="Shape 152"/>
          <p:cNvSpPr>
            <a:spLocks noGrp="1"/>
          </p:cNvSpPr>
          <p:nvPr>
            <p:ph type="body" sz="quarter" idx="1"/>
          </p:nvPr>
        </p:nvSpPr>
        <p:spPr>
          <a:prstGeom prst="rect">
            <a:avLst/>
          </a:prstGeom>
        </p:spPr>
        <p:txBody>
          <a:bodyPr/>
          <a:lstStyle/>
          <a:p>
            <a:pPr lvl="0">
              <a:defRPr sz="1800"/>
            </a:pPr>
            <a:r>
              <a:rPr sz="2200"/>
              <a:t>desde 240x320 hasta las tables retinas como la Nexus 10 de 2560-by-1600 (300ppi)</a:t>
            </a:r>
          </a:p>
          <a:p>
            <a:pPr lvl="0">
              <a:defRPr sz="1800"/>
            </a:pPr>
            <a:endParaRPr sz="2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pPr lvl="0"/>
            <a:endParaRPr/>
          </a:p>
        </p:txBody>
      </p:sp>
      <p:sp>
        <p:nvSpPr>
          <p:cNvPr id="163" name="Shape 163"/>
          <p:cNvSpPr>
            <a:spLocks noGrp="1"/>
          </p:cNvSpPr>
          <p:nvPr>
            <p:ph type="body" sz="quarter" idx="1"/>
          </p:nvPr>
        </p:nvSpPr>
        <p:spPr>
          <a:prstGeom prst="rect">
            <a:avLst/>
          </a:prstGeom>
        </p:spPr>
        <p:txBody>
          <a:bodyPr/>
          <a:lstStyle/>
          <a:p>
            <a:pPr lvl="0">
              <a:defRPr sz="1800"/>
            </a:pPr>
            <a:r>
              <a:rPr sz="2200"/>
              <a:t>desde 240x320 hasta las tables retinas como la Nexus 10 de 2560-by-1600 (300ppi)</a:t>
            </a:r>
          </a:p>
          <a:p>
            <a:pPr lvl="0">
              <a:defRPr sz="1800"/>
            </a:pPr>
            <a:endParaRPr sz="2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pPr lvl="0"/>
            <a:endParaRPr/>
          </a:p>
        </p:txBody>
      </p:sp>
      <p:sp>
        <p:nvSpPr>
          <p:cNvPr id="175" name="Shape 175"/>
          <p:cNvSpPr>
            <a:spLocks noGrp="1"/>
          </p:cNvSpPr>
          <p:nvPr>
            <p:ph type="body" sz="quarter" idx="1"/>
          </p:nvPr>
        </p:nvSpPr>
        <p:spPr>
          <a:prstGeom prst="rect">
            <a:avLst/>
          </a:prstGeom>
        </p:spPr>
        <p:txBody>
          <a:bodyPr/>
          <a:lstStyle/>
          <a:p>
            <a:pPr lvl="0">
              <a:defRPr sz="1800"/>
            </a:pPr>
            <a:r>
              <a:rPr sz="2200"/>
              <a:t>Activity: capa de presentación, uso de fragments y views</a:t>
            </a:r>
          </a:p>
          <a:p>
            <a:pPr lvl="0">
              <a:defRPr sz="1800"/>
            </a:pPr>
            <a:r>
              <a:rPr sz="2200"/>
              <a:t>Servicio: trabajador en sugundo plano, (AsynTask o UIThread)</a:t>
            </a:r>
          </a:p>
          <a:p>
            <a:pPr lvl="0">
              <a:defRPr sz="1800"/>
            </a:pPr>
            <a:r>
              <a:rPr sz="2200"/>
              <a:t>BR: tipo de intent para enviar por broadcast un mensjae a otras apps o activities que estén escuchando ese mensaje.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ítulo y subtítulo">
    <p:spTree>
      <p:nvGrpSpPr>
        <p:cNvPr id="1" name=""/>
        <p:cNvGrpSpPr/>
        <p:nvPr/>
      </p:nvGrpSpPr>
      <p:grpSpPr>
        <a:xfrm>
          <a:off x="0" y="0"/>
          <a:ext cx="0" cy="0"/>
          <a:chOff x="0" y="0"/>
          <a:chExt cx="0" cy="0"/>
        </a:xfrm>
      </p:grpSpPr>
      <p:sp>
        <p:nvSpPr>
          <p:cNvPr id="5" name="Shape 5"/>
          <p:cNvSpPr>
            <a:spLocks noGrp="1"/>
          </p:cNvSpPr>
          <p:nvPr>
            <p:ph type="title"/>
          </p:nvPr>
        </p:nvSpPr>
        <p:spPr>
          <a:xfrm>
            <a:off x="355600" y="2044700"/>
            <a:ext cx="12293600" cy="3238500"/>
          </a:xfrm>
          <a:prstGeom prst="rect">
            <a:avLst/>
          </a:prstGeom>
        </p:spPr>
        <p:txBody>
          <a:bodyPr lIns="0" tIns="0" rIns="0" bIns="0" anchor="b"/>
          <a:lstStyle/>
          <a:p>
            <a:pPr lvl="0">
              <a:defRPr sz="1800" cap="none">
                <a:solidFill>
                  <a:srgbClr val="000000"/>
                </a:solidFill>
              </a:defRPr>
            </a:pPr>
            <a:r>
              <a:rPr sz="7200" cap="all">
                <a:solidFill>
                  <a:srgbClr val="535353"/>
                </a:solidFill>
              </a:rPr>
              <a:t>Texto del título</a:t>
            </a:r>
          </a:p>
        </p:txBody>
      </p:sp>
      <p:sp>
        <p:nvSpPr>
          <p:cNvPr id="6" name="Shape 6"/>
          <p:cNvSpPr>
            <a:spLocks noGrp="1"/>
          </p:cNvSpPr>
          <p:nvPr>
            <p:ph type="body" idx="1"/>
          </p:nvPr>
        </p:nvSpPr>
        <p:spPr>
          <a:xfrm>
            <a:off x="355600" y="5270500"/>
            <a:ext cx="12293600" cy="1295400"/>
          </a:xfrm>
          <a:prstGeom prst="rect">
            <a:avLst/>
          </a:prstGeom>
        </p:spPr>
        <p:txBody>
          <a:bodyPr lIns="0" tIns="0" rIns="0" bIns="0" anchor="t"/>
          <a:lstStyle>
            <a:lvl1pPr marL="0" indent="0" algn="ctr">
              <a:spcBef>
                <a:spcPts val="0"/>
              </a:spcBef>
              <a:buSzTx/>
              <a:buNone/>
              <a:defRPr>
                <a:solidFill>
                  <a:srgbClr val="525252"/>
                </a:solidFill>
              </a:defRPr>
            </a:lvl1pPr>
            <a:lvl2pPr marL="0" indent="0" algn="ctr">
              <a:spcBef>
                <a:spcPts val="0"/>
              </a:spcBef>
              <a:buSzTx/>
              <a:buNone/>
              <a:defRPr>
                <a:solidFill>
                  <a:srgbClr val="525252"/>
                </a:solidFill>
              </a:defRPr>
            </a:lvl2pPr>
            <a:lvl3pPr marL="0" indent="0" algn="ctr">
              <a:spcBef>
                <a:spcPts val="0"/>
              </a:spcBef>
              <a:buSzTx/>
              <a:buNone/>
              <a:defRPr>
                <a:solidFill>
                  <a:srgbClr val="525252"/>
                </a:solidFill>
              </a:defRPr>
            </a:lvl3pPr>
            <a:lvl4pPr marL="0" indent="0" algn="ctr">
              <a:spcBef>
                <a:spcPts val="0"/>
              </a:spcBef>
              <a:buSzTx/>
              <a:buNone/>
              <a:defRPr>
                <a:solidFill>
                  <a:srgbClr val="525252"/>
                </a:solidFill>
              </a:defRPr>
            </a:lvl4pPr>
            <a:lvl5pPr marL="0" indent="0" algn="ctr">
              <a:spcBef>
                <a:spcPts val="0"/>
              </a:spcBef>
              <a:buSzTx/>
              <a:buNone/>
              <a:defRPr>
                <a:solidFill>
                  <a:srgbClr val="525252"/>
                </a:solidFill>
              </a:defRPr>
            </a:lvl5pPr>
          </a:lstStyle>
          <a:p>
            <a:pPr lvl="0">
              <a:defRPr sz="1800">
                <a:solidFill>
                  <a:srgbClr val="000000"/>
                </a:solidFill>
              </a:defRPr>
            </a:pPr>
            <a:r>
              <a:rPr sz="3800">
                <a:solidFill>
                  <a:srgbClr val="525252"/>
                </a:solidFill>
              </a:rPr>
              <a:t>Nivel de texto 1</a:t>
            </a:r>
          </a:p>
          <a:p>
            <a:pPr lvl="1">
              <a:defRPr sz="1800">
                <a:solidFill>
                  <a:srgbClr val="000000"/>
                </a:solidFill>
              </a:defRPr>
            </a:pPr>
            <a:r>
              <a:rPr sz="3800">
                <a:solidFill>
                  <a:srgbClr val="525252"/>
                </a:solidFill>
              </a:rPr>
              <a:t>Nivel de texto 2</a:t>
            </a:r>
          </a:p>
          <a:p>
            <a:pPr lvl="2">
              <a:defRPr sz="1800">
                <a:solidFill>
                  <a:srgbClr val="000000"/>
                </a:solidFill>
              </a:defRPr>
            </a:pPr>
            <a:r>
              <a:rPr sz="3800">
                <a:solidFill>
                  <a:srgbClr val="525252"/>
                </a:solidFill>
              </a:rPr>
              <a:t>Nivel de texto 3</a:t>
            </a:r>
          </a:p>
          <a:p>
            <a:pPr lvl="3">
              <a:defRPr sz="1800">
                <a:solidFill>
                  <a:srgbClr val="000000"/>
                </a:solidFill>
              </a:defRPr>
            </a:pPr>
            <a:r>
              <a:rPr sz="3800">
                <a:solidFill>
                  <a:srgbClr val="525252"/>
                </a:solidFill>
              </a:rPr>
              <a:t>Nivel de texto 4</a:t>
            </a:r>
          </a:p>
          <a:p>
            <a:pPr lvl="4">
              <a:defRPr sz="1800">
                <a:solidFill>
                  <a:srgbClr val="000000"/>
                </a:solidFill>
              </a:defRPr>
            </a:pPr>
            <a:r>
              <a:rPr sz="3800">
                <a:solidFill>
                  <a:srgbClr val="525252"/>
                </a:solidFill>
              </a:rPr>
              <a:t>Nivel de texto 5</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ítulo (arriba, oscur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 name="Shape 2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Texto del título</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ítulo (centro)">
    <p:spTree>
      <p:nvGrpSpPr>
        <p:cNvPr id="1" name=""/>
        <p:cNvGrpSpPr/>
        <p:nvPr/>
      </p:nvGrpSpPr>
      <p:grpSpPr>
        <a:xfrm>
          <a:off x="0" y="0"/>
          <a:ext cx="0" cy="0"/>
          <a:chOff x="0" y="0"/>
          <a:chExt cx="0" cy="0"/>
        </a:xfrm>
      </p:grpSpPr>
      <p:sp>
        <p:nvSpPr>
          <p:cNvPr id="28" name="Shape 28"/>
          <p:cNvSpPr>
            <a:spLocks noGrp="1"/>
          </p:cNvSpPr>
          <p:nvPr>
            <p:ph type="title"/>
          </p:nvPr>
        </p:nvSpPr>
        <p:spPr>
          <a:xfrm>
            <a:off x="355600" y="3225800"/>
            <a:ext cx="12293600" cy="3302000"/>
          </a:xfrm>
          <a:prstGeom prst="rect">
            <a:avLst/>
          </a:prstGeom>
        </p:spPr>
        <p:txBody>
          <a:bodyPr/>
          <a:lstStyle/>
          <a:p>
            <a:pPr lvl="0">
              <a:defRPr sz="1800" cap="none">
                <a:solidFill>
                  <a:srgbClr val="000000"/>
                </a:solidFill>
              </a:defRPr>
            </a:pPr>
            <a:r>
              <a:rPr sz="7200" cap="all">
                <a:solidFill>
                  <a:srgbClr val="535353"/>
                </a:solidFill>
              </a:rPr>
              <a:t>Texto del título</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Foto (horizontal)">
    <p:spTree>
      <p:nvGrpSpPr>
        <p:cNvPr id="1" name=""/>
        <p:cNvGrpSpPr/>
        <p:nvPr/>
      </p:nvGrpSpPr>
      <p:grpSpPr>
        <a:xfrm>
          <a:off x="0" y="0"/>
          <a:ext cx="0" cy="0"/>
          <a:chOff x="0" y="0"/>
          <a:chExt cx="0" cy="0"/>
        </a:xfrm>
      </p:grpSpPr>
      <p:sp>
        <p:nvSpPr>
          <p:cNvPr id="30" name="Shape 30"/>
          <p:cNvSpPr>
            <a:spLocks noGrp="1"/>
          </p:cNvSpPr>
          <p:nvPr>
            <p:ph type="title"/>
          </p:nvPr>
        </p:nvSpPr>
        <p:spPr>
          <a:xfrm>
            <a:off x="355600" y="7416800"/>
            <a:ext cx="12293600" cy="1282700"/>
          </a:xfrm>
          <a:prstGeom prst="rect">
            <a:avLst/>
          </a:prstGeom>
        </p:spPr>
        <p:txBody>
          <a:bodyPr/>
          <a:lstStyle/>
          <a:p>
            <a:pPr lvl="0">
              <a:defRPr sz="1800" cap="none">
                <a:solidFill>
                  <a:srgbClr val="000000"/>
                </a:solidFill>
              </a:defRPr>
            </a:pPr>
            <a:r>
              <a:rPr sz="7200" cap="all">
                <a:solidFill>
                  <a:srgbClr val="535353"/>
                </a:solidFill>
              </a:rPr>
              <a:t>Texto del título</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horizontal oscur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 name="Shape 32"/>
          <p:cNvSpPr>
            <a:spLocks noGrp="1"/>
          </p:cNvSpPr>
          <p:nvPr>
            <p:ph type="title"/>
          </p:nvPr>
        </p:nvSpPr>
        <p:spPr>
          <a:xfrm>
            <a:off x="355600" y="7416800"/>
            <a:ext cx="12293600" cy="1282700"/>
          </a:xfrm>
          <a:prstGeom prst="rect">
            <a:avLst/>
          </a:prstGeom>
        </p:spPr>
        <p:txBody>
          <a:bodyPr/>
          <a:lstStyle/>
          <a:p>
            <a:pPr lvl="0">
              <a:defRPr sz="1800" cap="none">
                <a:solidFill>
                  <a:srgbClr val="000000"/>
                </a:solidFill>
              </a:defRPr>
            </a:pPr>
            <a:r>
              <a:rPr sz="7200" cap="all">
                <a:solidFill>
                  <a:srgbClr val="535353"/>
                </a:solidFill>
              </a:rPr>
              <a:t>Texto del título</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Foto (vertical)">
    <p:spTree>
      <p:nvGrpSpPr>
        <p:cNvPr id="1" name=""/>
        <p:cNvGrpSpPr/>
        <p:nvPr/>
      </p:nvGrpSpPr>
      <p:grpSpPr>
        <a:xfrm>
          <a:off x="0" y="0"/>
          <a:ext cx="0" cy="0"/>
          <a:chOff x="0" y="0"/>
          <a:chExt cx="0" cy="0"/>
        </a:xfrm>
      </p:grpSpPr>
      <p:sp>
        <p:nvSpPr>
          <p:cNvPr id="34" name="Shape 34"/>
          <p:cNvSpPr>
            <a:spLocks noGrp="1"/>
          </p:cNvSpPr>
          <p:nvPr>
            <p:ph type="title"/>
          </p:nvPr>
        </p:nvSpPr>
        <p:spPr>
          <a:xfrm>
            <a:off x="355600" y="1384300"/>
            <a:ext cx="5892800" cy="3505200"/>
          </a:xfrm>
          <a:prstGeom prst="rect">
            <a:avLst/>
          </a:prstGeom>
        </p:spPr>
        <p:txBody>
          <a:bodyPr lIns="0" tIns="0" rIns="0" bIns="0" anchor="b"/>
          <a:lstStyle/>
          <a:p>
            <a:pPr lvl="0">
              <a:defRPr sz="1800" cap="none">
                <a:solidFill>
                  <a:srgbClr val="000000"/>
                </a:solidFill>
              </a:defRPr>
            </a:pPr>
            <a:r>
              <a:rPr sz="7200" cap="all">
                <a:solidFill>
                  <a:srgbClr val="535353"/>
                </a:solidFill>
              </a:rPr>
              <a:t>Texto del título</a:t>
            </a:r>
          </a:p>
        </p:txBody>
      </p:sp>
      <p:sp>
        <p:nvSpPr>
          <p:cNvPr id="35" name="Shape 35"/>
          <p:cNvSpPr>
            <a:spLocks noGrp="1"/>
          </p:cNvSpPr>
          <p:nvPr>
            <p:ph type="body" idx="1"/>
          </p:nvPr>
        </p:nvSpPr>
        <p:spPr>
          <a:xfrm>
            <a:off x="355600" y="4876800"/>
            <a:ext cx="5892800" cy="1295400"/>
          </a:xfrm>
          <a:prstGeom prst="rect">
            <a:avLst/>
          </a:prstGeom>
        </p:spPr>
        <p:txBody>
          <a:bodyPr lIns="0" tIns="0" rIns="0" bIns="0" anchor="t"/>
          <a:lstStyle>
            <a:lvl1pPr marL="0" indent="0" algn="ctr">
              <a:spcBef>
                <a:spcPts val="0"/>
              </a:spcBef>
              <a:buSzTx/>
              <a:buNone/>
              <a:defRPr>
                <a:solidFill>
                  <a:srgbClr val="525252"/>
                </a:solidFill>
              </a:defRPr>
            </a:lvl1pPr>
            <a:lvl2pPr marL="0" indent="0" algn="ctr">
              <a:spcBef>
                <a:spcPts val="0"/>
              </a:spcBef>
              <a:buSzTx/>
              <a:buNone/>
              <a:defRPr>
                <a:solidFill>
                  <a:srgbClr val="525252"/>
                </a:solidFill>
              </a:defRPr>
            </a:lvl2pPr>
            <a:lvl3pPr marL="0" indent="0" algn="ctr">
              <a:spcBef>
                <a:spcPts val="0"/>
              </a:spcBef>
              <a:buSzTx/>
              <a:buNone/>
              <a:defRPr>
                <a:solidFill>
                  <a:srgbClr val="525252"/>
                </a:solidFill>
              </a:defRPr>
            </a:lvl3pPr>
            <a:lvl4pPr marL="0" indent="0" algn="ctr">
              <a:spcBef>
                <a:spcPts val="0"/>
              </a:spcBef>
              <a:buSzTx/>
              <a:buNone/>
              <a:defRPr>
                <a:solidFill>
                  <a:srgbClr val="525252"/>
                </a:solidFill>
              </a:defRPr>
            </a:lvl4pPr>
            <a:lvl5pPr marL="0" indent="0" algn="ctr">
              <a:spcBef>
                <a:spcPts val="0"/>
              </a:spcBef>
              <a:buSzTx/>
              <a:buNone/>
              <a:defRPr>
                <a:solidFill>
                  <a:srgbClr val="525252"/>
                </a:solidFill>
              </a:defRPr>
            </a:lvl5pPr>
          </a:lstStyle>
          <a:p>
            <a:pPr lvl="0">
              <a:defRPr sz="1800">
                <a:solidFill>
                  <a:srgbClr val="000000"/>
                </a:solidFill>
              </a:defRPr>
            </a:pPr>
            <a:r>
              <a:rPr sz="3800">
                <a:solidFill>
                  <a:srgbClr val="525252"/>
                </a:solidFill>
              </a:rPr>
              <a:t>Nivel de texto 1</a:t>
            </a:r>
          </a:p>
          <a:p>
            <a:pPr lvl="1">
              <a:defRPr sz="1800">
                <a:solidFill>
                  <a:srgbClr val="000000"/>
                </a:solidFill>
              </a:defRPr>
            </a:pPr>
            <a:r>
              <a:rPr sz="3800">
                <a:solidFill>
                  <a:srgbClr val="525252"/>
                </a:solidFill>
              </a:rPr>
              <a:t>Nivel de texto 2</a:t>
            </a:r>
          </a:p>
          <a:p>
            <a:pPr lvl="2">
              <a:defRPr sz="1800">
                <a:solidFill>
                  <a:srgbClr val="000000"/>
                </a:solidFill>
              </a:defRPr>
            </a:pPr>
            <a:r>
              <a:rPr sz="3800">
                <a:solidFill>
                  <a:srgbClr val="525252"/>
                </a:solidFill>
              </a:rPr>
              <a:t>Nivel de texto 3</a:t>
            </a:r>
          </a:p>
          <a:p>
            <a:pPr lvl="3">
              <a:defRPr sz="1800">
                <a:solidFill>
                  <a:srgbClr val="000000"/>
                </a:solidFill>
              </a:defRPr>
            </a:pPr>
            <a:r>
              <a:rPr sz="3800">
                <a:solidFill>
                  <a:srgbClr val="525252"/>
                </a:solidFill>
              </a:rPr>
              <a:t>Nivel de texto 4</a:t>
            </a:r>
          </a:p>
          <a:p>
            <a:pPr lvl="4">
              <a:defRPr sz="1800">
                <a:solidFill>
                  <a:srgbClr val="000000"/>
                </a:solidFill>
              </a:defRPr>
            </a:pPr>
            <a:r>
              <a:rPr sz="3800">
                <a:solidFill>
                  <a:srgbClr val="525252"/>
                </a:solidFill>
              </a:rPr>
              <a:t>Nivel de texto 5</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Foto (vertical oscur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 name="Shape 37"/>
          <p:cNvSpPr>
            <a:spLocks noGrp="1"/>
          </p:cNvSpPr>
          <p:nvPr>
            <p:ph type="title"/>
          </p:nvPr>
        </p:nvSpPr>
        <p:spPr>
          <a:xfrm>
            <a:off x="355600" y="1384300"/>
            <a:ext cx="5892800" cy="3505200"/>
          </a:xfrm>
          <a:prstGeom prst="rect">
            <a:avLst/>
          </a:prstGeom>
        </p:spPr>
        <p:txBody>
          <a:bodyPr lIns="0" tIns="0" rIns="0" bIns="0" anchor="b"/>
          <a:lstStyle/>
          <a:p>
            <a:pPr lvl="0">
              <a:defRPr sz="1800" cap="none">
                <a:solidFill>
                  <a:srgbClr val="000000"/>
                </a:solidFill>
              </a:defRPr>
            </a:pPr>
            <a:r>
              <a:rPr sz="7200" cap="all">
                <a:solidFill>
                  <a:srgbClr val="535353"/>
                </a:solidFill>
              </a:rPr>
              <a:t>Texto del título</a:t>
            </a:r>
          </a:p>
        </p:txBody>
      </p:sp>
      <p:sp>
        <p:nvSpPr>
          <p:cNvPr id="38" name="Shape 38"/>
          <p:cNvSpPr>
            <a:spLocks noGrp="1"/>
          </p:cNvSpPr>
          <p:nvPr>
            <p:ph type="body" idx="1"/>
          </p:nvPr>
        </p:nvSpPr>
        <p:spPr>
          <a:xfrm>
            <a:off x="355600" y="4876800"/>
            <a:ext cx="5892800" cy="1295400"/>
          </a:xfrm>
          <a:prstGeom prst="rect">
            <a:avLst/>
          </a:prstGeom>
        </p:spPr>
        <p:txBody>
          <a:bodyPr lIns="0" tIns="0" rIns="0" bIns="0" anchor="t"/>
          <a:lstStyle>
            <a:lvl1pPr marL="0" indent="0" algn="ctr">
              <a:spcBef>
                <a:spcPts val="0"/>
              </a:spcBef>
              <a:buSzTx/>
              <a:buNone/>
              <a:defRPr>
                <a:solidFill>
                  <a:srgbClr val="525252"/>
                </a:solidFill>
              </a:defRPr>
            </a:lvl1pPr>
            <a:lvl2pPr marL="0" indent="0" algn="ctr">
              <a:spcBef>
                <a:spcPts val="0"/>
              </a:spcBef>
              <a:buSzTx/>
              <a:buNone/>
              <a:defRPr>
                <a:solidFill>
                  <a:srgbClr val="525252"/>
                </a:solidFill>
              </a:defRPr>
            </a:lvl2pPr>
            <a:lvl3pPr marL="0" indent="0" algn="ctr">
              <a:spcBef>
                <a:spcPts val="0"/>
              </a:spcBef>
              <a:buSzTx/>
              <a:buNone/>
              <a:defRPr>
                <a:solidFill>
                  <a:srgbClr val="525252"/>
                </a:solidFill>
              </a:defRPr>
            </a:lvl3pPr>
            <a:lvl4pPr marL="0" indent="0" algn="ctr">
              <a:spcBef>
                <a:spcPts val="0"/>
              </a:spcBef>
              <a:buSzTx/>
              <a:buNone/>
              <a:defRPr>
                <a:solidFill>
                  <a:srgbClr val="525252"/>
                </a:solidFill>
              </a:defRPr>
            </a:lvl4pPr>
            <a:lvl5pPr marL="0" indent="0" algn="ctr">
              <a:spcBef>
                <a:spcPts val="0"/>
              </a:spcBef>
              <a:buSzTx/>
              <a:buNone/>
              <a:defRPr>
                <a:solidFill>
                  <a:srgbClr val="525252"/>
                </a:solidFill>
              </a:defRPr>
            </a:lvl5pPr>
          </a:lstStyle>
          <a:p>
            <a:pPr lvl="0">
              <a:defRPr sz="1800">
                <a:solidFill>
                  <a:srgbClr val="000000"/>
                </a:solidFill>
              </a:defRPr>
            </a:pPr>
            <a:r>
              <a:rPr sz="3800">
                <a:solidFill>
                  <a:srgbClr val="525252"/>
                </a:solidFill>
              </a:rPr>
              <a:t>Nivel de texto 1</a:t>
            </a:r>
          </a:p>
          <a:p>
            <a:pPr lvl="1">
              <a:defRPr sz="1800">
                <a:solidFill>
                  <a:srgbClr val="000000"/>
                </a:solidFill>
              </a:defRPr>
            </a:pPr>
            <a:r>
              <a:rPr sz="3800">
                <a:solidFill>
                  <a:srgbClr val="525252"/>
                </a:solidFill>
              </a:rPr>
              <a:t>Nivel de texto 2</a:t>
            </a:r>
          </a:p>
          <a:p>
            <a:pPr lvl="2">
              <a:defRPr sz="1800">
                <a:solidFill>
                  <a:srgbClr val="000000"/>
                </a:solidFill>
              </a:defRPr>
            </a:pPr>
            <a:r>
              <a:rPr sz="3800">
                <a:solidFill>
                  <a:srgbClr val="525252"/>
                </a:solidFill>
              </a:rPr>
              <a:t>Nivel de texto 3</a:t>
            </a:r>
          </a:p>
          <a:p>
            <a:pPr lvl="3">
              <a:defRPr sz="1800">
                <a:solidFill>
                  <a:srgbClr val="000000"/>
                </a:solidFill>
              </a:defRPr>
            </a:pPr>
            <a:r>
              <a:rPr sz="3800">
                <a:solidFill>
                  <a:srgbClr val="525252"/>
                </a:solidFill>
              </a:rPr>
              <a:t>Nivel de texto 4</a:t>
            </a:r>
          </a:p>
          <a:p>
            <a:pPr lvl="4">
              <a:defRPr sz="1800">
                <a:solidFill>
                  <a:srgbClr val="000000"/>
                </a:solidFill>
              </a:defRPr>
            </a:pPr>
            <a:r>
              <a:rPr sz="3800">
                <a:solidFill>
                  <a:srgbClr val="525252"/>
                </a:solidFill>
              </a:rPr>
              <a:t>Nivel de texto 5</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ítulo, viñetas y foto">
    <p:spTree>
      <p:nvGrpSpPr>
        <p:cNvPr id="1" name=""/>
        <p:cNvGrpSpPr/>
        <p:nvPr/>
      </p:nvGrpSpPr>
      <p:grpSpPr>
        <a:xfrm>
          <a:off x="0" y="0"/>
          <a:ext cx="0" cy="0"/>
          <a:chOff x="0" y="0"/>
          <a:chExt cx="0" cy="0"/>
        </a:xfrm>
      </p:grpSpPr>
      <p:sp>
        <p:nvSpPr>
          <p:cNvPr id="40" name="Shape 40"/>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Texto del título</a:t>
            </a:r>
          </a:p>
        </p:txBody>
      </p:sp>
      <p:sp>
        <p:nvSpPr>
          <p:cNvPr id="41" name="Shape 41"/>
          <p:cNvSpPr>
            <a:spLocks noGrp="1"/>
          </p:cNvSpPr>
          <p:nvPr>
            <p:ph type="body" idx="1"/>
          </p:nvPr>
        </p:nvSpPr>
        <p:spPr>
          <a:xfrm>
            <a:off x="355600" y="3187700"/>
            <a:ext cx="5892800" cy="5842000"/>
          </a:xfrm>
          <a:prstGeom prst="rect">
            <a:avLst/>
          </a:prstGeom>
        </p:spPr>
        <p:txBody>
          <a:bodyPr/>
          <a:lstStyle/>
          <a:p>
            <a:pPr lvl="0">
              <a:defRPr sz="1800">
                <a:solidFill>
                  <a:srgbClr val="000000"/>
                </a:solidFill>
              </a:defRPr>
            </a:pPr>
            <a:r>
              <a:rPr sz="3800">
                <a:solidFill>
                  <a:srgbClr val="535353"/>
                </a:solidFill>
              </a:rPr>
              <a:t>Nivel de texto 1</a:t>
            </a:r>
          </a:p>
          <a:p>
            <a:pPr lvl="1">
              <a:defRPr sz="1800">
                <a:solidFill>
                  <a:srgbClr val="000000"/>
                </a:solidFill>
              </a:defRPr>
            </a:pPr>
            <a:r>
              <a:rPr sz="3800">
                <a:solidFill>
                  <a:srgbClr val="535353"/>
                </a:solidFill>
              </a:rPr>
              <a:t>Nivel de texto 2</a:t>
            </a:r>
          </a:p>
          <a:p>
            <a:pPr lvl="2">
              <a:defRPr sz="1800">
                <a:solidFill>
                  <a:srgbClr val="000000"/>
                </a:solidFill>
              </a:defRPr>
            </a:pPr>
            <a:r>
              <a:rPr sz="3800">
                <a:solidFill>
                  <a:srgbClr val="535353"/>
                </a:solidFill>
              </a:rPr>
              <a:t>Nivel de texto 3</a:t>
            </a:r>
          </a:p>
          <a:p>
            <a:pPr lvl="3">
              <a:defRPr sz="1800">
                <a:solidFill>
                  <a:srgbClr val="000000"/>
                </a:solidFill>
              </a:defRPr>
            </a:pPr>
            <a:r>
              <a:rPr sz="3800">
                <a:solidFill>
                  <a:srgbClr val="535353"/>
                </a:solidFill>
              </a:rPr>
              <a:t>Nivel de texto 4</a:t>
            </a:r>
          </a:p>
          <a:p>
            <a:pPr lvl="4">
              <a:defRPr sz="1800">
                <a:solidFill>
                  <a:srgbClr val="000000"/>
                </a:solidFill>
              </a:defRPr>
            </a:pPr>
            <a:r>
              <a:rPr sz="3800">
                <a:solidFill>
                  <a:srgbClr val="535353"/>
                </a:solidFill>
              </a:rPr>
              <a:t>Nivel de texto 5</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ítulo y viñetas (izquierda)">
    <p:spTree>
      <p:nvGrpSpPr>
        <p:cNvPr id="1" name=""/>
        <p:cNvGrpSpPr/>
        <p:nvPr/>
      </p:nvGrpSpPr>
      <p:grpSpPr>
        <a:xfrm>
          <a:off x="0" y="0"/>
          <a:ext cx="0" cy="0"/>
          <a:chOff x="0" y="0"/>
          <a:chExt cx="0" cy="0"/>
        </a:xfrm>
      </p:grpSpPr>
      <p:sp>
        <p:nvSpPr>
          <p:cNvPr id="43" name="Shape 43"/>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Texto del título</a:t>
            </a:r>
          </a:p>
        </p:txBody>
      </p:sp>
      <p:sp>
        <p:nvSpPr>
          <p:cNvPr id="44" name="Shape 44"/>
          <p:cNvSpPr>
            <a:spLocks noGrp="1"/>
          </p:cNvSpPr>
          <p:nvPr>
            <p:ph type="body" idx="1"/>
          </p:nvPr>
        </p:nvSpPr>
        <p:spPr>
          <a:xfrm>
            <a:off x="355600" y="3187700"/>
            <a:ext cx="5892800" cy="5842000"/>
          </a:xfrm>
          <a:prstGeom prst="rect">
            <a:avLst/>
          </a:prstGeom>
        </p:spPr>
        <p:txBody>
          <a:bodyPr/>
          <a:lstStyle/>
          <a:p>
            <a:pPr lvl="0">
              <a:defRPr sz="1800">
                <a:solidFill>
                  <a:srgbClr val="000000"/>
                </a:solidFill>
              </a:defRPr>
            </a:pPr>
            <a:r>
              <a:rPr sz="3800">
                <a:solidFill>
                  <a:srgbClr val="535353"/>
                </a:solidFill>
              </a:rPr>
              <a:t>Nivel de texto 1</a:t>
            </a:r>
          </a:p>
          <a:p>
            <a:pPr lvl="1">
              <a:defRPr sz="1800">
                <a:solidFill>
                  <a:srgbClr val="000000"/>
                </a:solidFill>
              </a:defRPr>
            </a:pPr>
            <a:r>
              <a:rPr sz="3800">
                <a:solidFill>
                  <a:srgbClr val="535353"/>
                </a:solidFill>
              </a:rPr>
              <a:t>Nivel de texto 2</a:t>
            </a:r>
          </a:p>
          <a:p>
            <a:pPr lvl="2">
              <a:defRPr sz="1800">
                <a:solidFill>
                  <a:srgbClr val="000000"/>
                </a:solidFill>
              </a:defRPr>
            </a:pPr>
            <a:r>
              <a:rPr sz="3800">
                <a:solidFill>
                  <a:srgbClr val="535353"/>
                </a:solidFill>
              </a:rPr>
              <a:t>Nivel de texto 3</a:t>
            </a:r>
          </a:p>
          <a:p>
            <a:pPr lvl="3">
              <a:defRPr sz="1800">
                <a:solidFill>
                  <a:srgbClr val="000000"/>
                </a:solidFill>
              </a:defRPr>
            </a:pPr>
            <a:r>
              <a:rPr sz="3800">
                <a:solidFill>
                  <a:srgbClr val="535353"/>
                </a:solidFill>
              </a:rPr>
              <a:t>Nivel de texto 4</a:t>
            </a:r>
          </a:p>
          <a:p>
            <a:pPr lvl="4">
              <a:defRPr sz="1800">
                <a:solidFill>
                  <a:srgbClr val="000000"/>
                </a:solidFill>
              </a:defRPr>
            </a:pPr>
            <a:r>
              <a:rPr sz="3800">
                <a:solidFill>
                  <a:srgbClr val="535353"/>
                </a:solidFill>
              </a:rPr>
              <a:t>Nivel de texto 5</a:t>
            </a: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ítulo y viñetas (derecha)">
    <p:spTree>
      <p:nvGrpSpPr>
        <p:cNvPr id="1" name=""/>
        <p:cNvGrpSpPr/>
        <p:nvPr/>
      </p:nvGrpSpPr>
      <p:grpSpPr>
        <a:xfrm>
          <a:off x="0" y="0"/>
          <a:ext cx="0" cy="0"/>
          <a:chOff x="0" y="0"/>
          <a:chExt cx="0" cy="0"/>
        </a:xfrm>
      </p:grpSpPr>
      <p:sp>
        <p:nvSpPr>
          <p:cNvPr id="46" name="Shape 4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Texto del título</a:t>
            </a:r>
          </a:p>
        </p:txBody>
      </p:sp>
      <p:sp>
        <p:nvSpPr>
          <p:cNvPr id="47" name="Shape 47"/>
          <p:cNvSpPr>
            <a:spLocks noGrp="1"/>
          </p:cNvSpPr>
          <p:nvPr>
            <p:ph type="body" idx="1"/>
          </p:nvPr>
        </p:nvSpPr>
        <p:spPr>
          <a:xfrm>
            <a:off x="6756400" y="3187700"/>
            <a:ext cx="5892800" cy="5842000"/>
          </a:xfrm>
          <a:prstGeom prst="rect">
            <a:avLst/>
          </a:prstGeom>
        </p:spPr>
        <p:txBody>
          <a:bodyPr/>
          <a:lstStyle/>
          <a:p>
            <a:pPr lvl="0">
              <a:defRPr sz="1800">
                <a:solidFill>
                  <a:srgbClr val="000000"/>
                </a:solidFill>
              </a:defRPr>
            </a:pPr>
            <a:r>
              <a:rPr sz="3800">
                <a:solidFill>
                  <a:srgbClr val="535353"/>
                </a:solidFill>
              </a:rPr>
              <a:t>Nivel de texto 1</a:t>
            </a:r>
          </a:p>
          <a:p>
            <a:pPr lvl="1">
              <a:defRPr sz="1800">
                <a:solidFill>
                  <a:srgbClr val="000000"/>
                </a:solidFill>
              </a:defRPr>
            </a:pPr>
            <a:r>
              <a:rPr sz="3800">
                <a:solidFill>
                  <a:srgbClr val="535353"/>
                </a:solidFill>
              </a:rPr>
              <a:t>Nivel de texto 2</a:t>
            </a:r>
          </a:p>
          <a:p>
            <a:pPr lvl="2">
              <a:defRPr sz="1800">
                <a:solidFill>
                  <a:srgbClr val="000000"/>
                </a:solidFill>
              </a:defRPr>
            </a:pPr>
            <a:r>
              <a:rPr sz="3800">
                <a:solidFill>
                  <a:srgbClr val="535353"/>
                </a:solidFill>
              </a:rPr>
              <a:t>Nivel de texto 3</a:t>
            </a:r>
          </a:p>
          <a:p>
            <a:pPr lvl="3">
              <a:defRPr sz="1800">
                <a:solidFill>
                  <a:srgbClr val="000000"/>
                </a:solidFill>
              </a:defRPr>
            </a:pPr>
            <a:r>
              <a:rPr sz="3800">
                <a:solidFill>
                  <a:srgbClr val="535353"/>
                </a:solidFill>
              </a:rPr>
              <a:t>Nivel de texto 4</a:t>
            </a:r>
          </a:p>
          <a:p>
            <a:pPr lvl="4">
              <a:defRPr sz="1800">
                <a:solidFill>
                  <a:srgbClr val="000000"/>
                </a:solidFill>
              </a:defRPr>
            </a:pPr>
            <a:r>
              <a:rPr sz="3800">
                <a:solidFill>
                  <a:srgbClr val="535353"/>
                </a:solidFill>
              </a:rPr>
              <a:t>Nivel de texto 5</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ítulo y subtítulo (foto)">
    <p:spTree>
      <p:nvGrpSpPr>
        <p:cNvPr id="1" name=""/>
        <p:cNvGrpSpPr/>
        <p:nvPr/>
      </p:nvGrpSpPr>
      <p:grpSpPr>
        <a:xfrm>
          <a:off x="0" y="0"/>
          <a:ext cx="0" cy="0"/>
          <a:chOff x="0" y="0"/>
          <a:chExt cx="0" cy="0"/>
        </a:xfrm>
      </p:grpSpPr>
      <p:sp>
        <p:nvSpPr>
          <p:cNvPr id="8" name="Shape 8"/>
          <p:cNvSpPr>
            <a:spLocks noGrp="1"/>
          </p:cNvSpPr>
          <p:nvPr>
            <p:ph type="title"/>
          </p:nvPr>
        </p:nvSpPr>
        <p:spPr>
          <a:xfrm>
            <a:off x="355600" y="6832600"/>
            <a:ext cx="12293600" cy="1257300"/>
          </a:xfrm>
          <a:prstGeom prst="rect">
            <a:avLst/>
          </a:prstGeom>
        </p:spPr>
        <p:txBody>
          <a:bodyPr lIns="0" tIns="0" rIns="0" bIns="0" anchor="b"/>
          <a:lstStyle/>
          <a:p>
            <a:pPr lvl="0">
              <a:defRPr sz="1800" cap="none">
                <a:solidFill>
                  <a:srgbClr val="000000"/>
                </a:solidFill>
              </a:defRPr>
            </a:pPr>
            <a:r>
              <a:rPr sz="7200" cap="all">
                <a:solidFill>
                  <a:srgbClr val="535353"/>
                </a:solidFill>
              </a:rPr>
              <a:t>Texto del título</a:t>
            </a:r>
          </a:p>
        </p:txBody>
      </p:sp>
      <p:sp>
        <p:nvSpPr>
          <p:cNvPr id="9" name="Shape 9"/>
          <p:cNvSpPr>
            <a:spLocks noGrp="1"/>
          </p:cNvSpPr>
          <p:nvPr>
            <p:ph type="body" idx="1"/>
          </p:nvPr>
        </p:nvSpPr>
        <p:spPr>
          <a:xfrm>
            <a:off x="355600" y="8077200"/>
            <a:ext cx="12293600" cy="1206500"/>
          </a:xfrm>
          <a:prstGeom prst="rect">
            <a:avLst/>
          </a:prstGeom>
        </p:spPr>
        <p:txBody>
          <a:bodyPr lIns="0" tIns="0" rIns="0" bIns="0" anchor="t"/>
          <a:lstStyle>
            <a:lvl1pPr marL="0" indent="0" algn="ctr">
              <a:spcBef>
                <a:spcPts val="0"/>
              </a:spcBef>
              <a:buSzTx/>
              <a:buNone/>
              <a:defRPr>
                <a:solidFill>
                  <a:srgbClr val="525252"/>
                </a:solidFill>
              </a:defRPr>
            </a:lvl1pPr>
            <a:lvl2pPr marL="0" indent="0" algn="ctr">
              <a:spcBef>
                <a:spcPts val="0"/>
              </a:spcBef>
              <a:buSzTx/>
              <a:buNone/>
              <a:defRPr>
                <a:solidFill>
                  <a:srgbClr val="525252"/>
                </a:solidFill>
              </a:defRPr>
            </a:lvl2pPr>
            <a:lvl3pPr marL="0" indent="0" algn="ctr">
              <a:spcBef>
                <a:spcPts val="0"/>
              </a:spcBef>
              <a:buSzTx/>
              <a:buNone/>
              <a:defRPr>
                <a:solidFill>
                  <a:srgbClr val="525252"/>
                </a:solidFill>
              </a:defRPr>
            </a:lvl3pPr>
            <a:lvl4pPr marL="0" indent="0" algn="ctr">
              <a:spcBef>
                <a:spcPts val="0"/>
              </a:spcBef>
              <a:buSzTx/>
              <a:buNone/>
              <a:defRPr>
                <a:solidFill>
                  <a:srgbClr val="525252"/>
                </a:solidFill>
              </a:defRPr>
            </a:lvl4pPr>
            <a:lvl5pPr marL="0" indent="0" algn="ctr">
              <a:spcBef>
                <a:spcPts val="0"/>
              </a:spcBef>
              <a:buSzTx/>
              <a:buNone/>
              <a:defRPr>
                <a:solidFill>
                  <a:srgbClr val="525252"/>
                </a:solidFill>
              </a:defRPr>
            </a:lvl5pPr>
          </a:lstStyle>
          <a:p>
            <a:pPr lvl="0">
              <a:defRPr sz="1800">
                <a:solidFill>
                  <a:srgbClr val="000000"/>
                </a:solidFill>
              </a:defRPr>
            </a:pPr>
            <a:r>
              <a:rPr sz="3800">
                <a:solidFill>
                  <a:srgbClr val="525252"/>
                </a:solidFill>
              </a:rPr>
              <a:t>Nivel de texto 1</a:t>
            </a:r>
          </a:p>
          <a:p>
            <a:pPr lvl="1">
              <a:defRPr sz="1800">
                <a:solidFill>
                  <a:srgbClr val="000000"/>
                </a:solidFill>
              </a:defRPr>
            </a:pPr>
            <a:r>
              <a:rPr sz="3800">
                <a:solidFill>
                  <a:srgbClr val="525252"/>
                </a:solidFill>
              </a:rPr>
              <a:t>Nivel de texto 2</a:t>
            </a:r>
          </a:p>
          <a:p>
            <a:pPr lvl="2">
              <a:defRPr sz="1800">
                <a:solidFill>
                  <a:srgbClr val="000000"/>
                </a:solidFill>
              </a:defRPr>
            </a:pPr>
            <a:r>
              <a:rPr sz="3800">
                <a:solidFill>
                  <a:srgbClr val="525252"/>
                </a:solidFill>
              </a:rPr>
              <a:t>Nivel de texto 3</a:t>
            </a:r>
          </a:p>
          <a:p>
            <a:pPr lvl="3">
              <a:defRPr sz="1800">
                <a:solidFill>
                  <a:srgbClr val="000000"/>
                </a:solidFill>
              </a:defRPr>
            </a:pPr>
            <a:r>
              <a:rPr sz="3800">
                <a:solidFill>
                  <a:srgbClr val="525252"/>
                </a:solidFill>
              </a:rPr>
              <a:t>Nivel de texto 4</a:t>
            </a:r>
          </a:p>
          <a:p>
            <a:pPr lvl="4">
              <a:defRPr sz="1800">
                <a:solidFill>
                  <a:srgbClr val="000000"/>
                </a:solidFill>
              </a:defRPr>
            </a:pPr>
            <a:r>
              <a:rPr sz="3800">
                <a:solidFill>
                  <a:srgbClr val="525252"/>
                </a:solidFill>
              </a:rPr>
              <a:t>Nivel de texto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ítulo y subtítulo (foto oscura)">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Shape 11"/>
          <p:cNvSpPr>
            <a:spLocks noGrp="1"/>
          </p:cNvSpPr>
          <p:nvPr>
            <p:ph type="title"/>
          </p:nvPr>
        </p:nvSpPr>
        <p:spPr>
          <a:xfrm>
            <a:off x="355600" y="6832600"/>
            <a:ext cx="12293600" cy="1257300"/>
          </a:xfrm>
          <a:prstGeom prst="rect">
            <a:avLst/>
          </a:prstGeom>
        </p:spPr>
        <p:txBody>
          <a:bodyPr lIns="0" tIns="0" rIns="0" bIns="0" anchor="b"/>
          <a:lstStyle/>
          <a:p>
            <a:pPr lvl="0">
              <a:defRPr sz="1800" cap="none">
                <a:solidFill>
                  <a:srgbClr val="000000"/>
                </a:solidFill>
              </a:defRPr>
            </a:pPr>
            <a:r>
              <a:rPr sz="7200" cap="all">
                <a:solidFill>
                  <a:srgbClr val="535353"/>
                </a:solidFill>
              </a:rPr>
              <a:t>Texto del título</a:t>
            </a:r>
          </a:p>
        </p:txBody>
      </p:sp>
      <p:sp>
        <p:nvSpPr>
          <p:cNvPr id="12" name="Shape 12"/>
          <p:cNvSpPr>
            <a:spLocks noGrp="1"/>
          </p:cNvSpPr>
          <p:nvPr>
            <p:ph type="body" idx="1"/>
          </p:nvPr>
        </p:nvSpPr>
        <p:spPr>
          <a:xfrm>
            <a:off x="355600" y="8077200"/>
            <a:ext cx="12293600" cy="1206500"/>
          </a:xfrm>
          <a:prstGeom prst="rect">
            <a:avLst/>
          </a:prstGeom>
        </p:spPr>
        <p:txBody>
          <a:bodyPr lIns="0" tIns="0" rIns="0" bIns="0" anchor="t"/>
          <a:lstStyle>
            <a:lvl1pPr marL="0" indent="0" algn="ctr">
              <a:spcBef>
                <a:spcPts val="0"/>
              </a:spcBef>
              <a:buSzTx/>
              <a:buNone/>
              <a:defRPr>
                <a:solidFill>
                  <a:srgbClr val="525252"/>
                </a:solidFill>
              </a:defRPr>
            </a:lvl1pPr>
            <a:lvl2pPr marL="0" indent="0" algn="ctr">
              <a:spcBef>
                <a:spcPts val="0"/>
              </a:spcBef>
              <a:buSzTx/>
              <a:buNone/>
              <a:defRPr>
                <a:solidFill>
                  <a:srgbClr val="525252"/>
                </a:solidFill>
              </a:defRPr>
            </a:lvl2pPr>
            <a:lvl3pPr marL="0" indent="0" algn="ctr">
              <a:spcBef>
                <a:spcPts val="0"/>
              </a:spcBef>
              <a:buSzTx/>
              <a:buNone/>
              <a:defRPr>
                <a:solidFill>
                  <a:srgbClr val="525252"/>
                </a:solidFill>
              </a:defRPr>
            </a:lvl3pPr>
            <a:lvl4pPr marL="0" indent="0" algn="ctr">
              <a:spcBef>
                <a:spcPts val="0"/>
              </a:spcBef>
              <a:buSzTx/>
              <a:buNone/>
              <a:defRPr>
                <a:solidFill>
                  <a:srgbClr val="525252"/>
                </a:solidFill>
              </a:defRPr>
            </a:lvl4pPr>
            <a:lvl5pPr marL="0" indent="0" algn="ctr">
              <a:spcBef>
                <a:spcPts val="0"/>
              </a:spcBef>
              <a:buSzTx/>
              <a:buNone/>
              <a:defRPr>
                <a:solidFill>
                  <a:srgbClr val="525252"/>
                </a:solidFill>
              </a:defRPr>
            </a:lvl5pPr>
          </a:lstStyle>
          <a:p>
            <a:pPr lvl="0">
              <a:defRPr sz="1800">
                <a:solidFill>
                  <a:srgbClr val="000000"/>
                </a:solidFill>
              </a:defRPr>
            </a:pPr>
            <a:r>
              <a:rPr sz="3800">
                <a:solidFill>
                  <a:srgbClr val="525252"/>
                </a:solidFill>
              </a:rPr>
              <a:t>Nivel de texto 1</a:t>
            </a:r>
          </a:p>
          <a:p>
            <a:pPr lvl="1">
              <a:defRPr sz="1800">
                <a:solidFill>
                  <a:srgbClr val="000000"/>
                </a:solidFill>
              </a:defRPr>
            </a:pPr>
            <a:r>
              <a:rPr sz="3800">
                <a:solidFill>
                  <a:srgbClr val="525252"/>
                </a:solidFill>
              </a:rPr>
              <a:t>Nivel de texto 2</a:t>
            </a:r>
          </a:p>
          <a:p>
            <a:pPr lvl="2">
              <a:defRPr sz="1800">
                <a:solidFill>
                  <a:srgbClr val="000000"/>
                </a:solidFill>
              </a:defRPr>
            </a:pPr>
            <a:r>
              <a:rPr sz="3800">
                <a:solidFill>
                  <a:srgbClr val="525252"/>
                </a:solidFill>
              </a:rPr>
              <a:t>Nivel de texto 3</a:t>
            </a:r>
          </a:p>
          <a:p>
            <a:pPr lvl="3">
              <a:defRPr sz="1800">
                <a:solidFill>
                  <a:srgbClr val="000000"/>
                </a:solidFill>
              </a:defRPr>
            </a:pPr>
            <a:r>
              <a:rPr sz="3800">
                <a:solidFill>
                  <a:srgbClr val="525252"/>
                </a:solidFill>
              </a:rPr>
              <a:t>Nivel de texto 4</a:t>
            </a:r>
          </a:p>
          <a:p>
            <a:pPr lvl="4">
              <a:defRPr sz="1800">
                <a:solidFill>
                  <a:srgbClr val="000000"/>
                </a:solidFill>
              </a:defRPr>
            </a:pPr>
            <a:r>
              <a:rPr sz="3800">
                <a:solidFill>
                  <a:srgbClr val="525252"/>
                </a:solidFill>
              </a:rPr>
              <a:t>Nivel de texto 5</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ítulo y viñetas">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Texto del título</a:t>
            </a:r>
          </a:p>
        </p:txBody>
      </p:sp>
      <p:sp>
        <p:nvSpPr>
          <p:cNvPr id="15" name="Shape 15"/>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Nivel de texto 1</a:t>
            </a:r>
          </a:p>
          <a:p>
            <a:pPr lvl="1">
              <a:defRPr sz="1800">
                <a:solidFill>
                  <a:srgbClr val="000000"/>
                </a:solidFill>
              </a:defRPr>
            </a:pPr>
            <a:r>
              <a:rPr sz="3800">
                <a:solidFill>
                  <a:srgbClr val="535353"/>
                </a:solidFill>
              </a:rPr>
              <a:t>Nivel de texto 2</a:t>
            </a:r>
          </a:p>
          <a:p>
            <a:pPr lvl="2">
              <a:defRPr sz="1800">
                <a:solidFill>
                  <a:srgbClr val="000000"/>
                </a:solidFill>
              </a:defRPr>
            </a:pPr>
            <a:r>
              <a:rPr sz="3800">
                <a:solidFill>
                  <a:srgbClr val="535353"/>
                </a:solidFill>
              </a:rPr>
              <a:t>Nivel de texto 3</a:t>
            </a:r>
          </a:p>
          <a:p>
            <a:pPr lvl="3">
              <a:defRPr sz="1800">
                <a:solidFill>
                  <a:srgbClr val="000000"/>
                </a:solidFill>
              </a:defRPr>
            </a:pPr>
            <a:r>
              <a:rPr sz="3800">
                <a:solidFill>
                  <a:srgbClr val="535353"/>
                </a:solidFill>
              </a:rPr>
              <a:t>Nivel de texto 4</a:t>
            </a:r>
          </a:p>
          <a:p>
            <a:pPr lvl="4">
              <a:defRPr sz="1800">
                <a:solidFill>
                  <a:srgbClr val="000000"/>
                </a:solidFill>
              </a:defRPr>
            </a:pPr>
            <a:r>
              <a:rPr sz="3800">
                <a:solidFill>
                  <a:srgbClr val="535353"/>
                </a:solidFill>
              </a:rPr>
              <a:t>Nivel de texto 5</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ítulo y viñetas (2 columnas)">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Texto del título</a:t>
            </a:r>
          </a:p>
        </p:txBody>
      </p:sp>
      <p:sp>
        <p:nvSpPr>
          <p:cNvPr id="18" name="Shape 18"/>
          <p:cNvSpPr>
            <a:spLocks noGrp="1"/>
          </p:cNvSpPr>
          <p:nvPr>
            <p:ph type="body" idx="1"/>
          </p:nvPr>
        </p:nvSpPr>
        <p:spPr>
          <a:prstGeom prst="rect">
            <a:avLst/>
          </a:prstGeom>
        </p:spPr>
        <p:txBody>
          <a:bodyPr lIns="0" tIns="0" rIns="0" bIns="0" numCol="2" spcCol="614680" anchor="t"/>
          <a:lstStyle/>
          <a:p>
            <a:pPr lvl="0">
              <a:defRPr sz="1800">
                <a:solidFill>
                  <a:srgbClr val="000000"/>
                </a:solidFill>
              </a:defRPr>
            </a:pPr>
            <a:r>
              <a:rPr sz="3800">
                <a:solidFill>
                  <a:srgbClr val="535353"/>
                </a:solidFill>
              </a:rPr>
              <a:t>Nivel de texto 1</a:t>
            </a:r>
          </a:p>
          <a:p>
            <a:pPr lvl="1">
              <a:defRPr sz="1800">
                <a:solidFill>
                  <a:srgbClr val="000000"/>
                </a:solidFill>
              </a:defRPr>
            </a:pPr>
            <a:r>
              <a:rPr sz="3800">
                <a:solidFill>
                  <a:srgbClr val="535353"/>
                </a:solidFill>
              </a:rPr>
              <a:t>Nivel de texto 2</a:t>
            </a:r>
          </a:p>
          <a:p>
            <a:pPr lvl="2">
              <a:defRPr sz="1800">
                <a:solidFill>
                  <a:srgbClr val="000000"/>
                </a:solidFill>
              </a:defRPr>
            </a:pPr>
            <a:r>
              <a:rPr sz="3800">
                <a:solidFill>
                  <a:srgbClr val="535353"/>
                </a:solidFill>
              </a:rPr>
              <a:t>Nivel de texto 3</a:t>
            </a:r>
          </a:p>
          <a:p>
            <a:pPr lvl="3">
              <a:defRPr sz="1800">
                <a:solidFill>
                  <a:srgbClr val="000000"/>
                </a:solidFill>
              </a:defRPr>
            </a:pPr>
            <a:r>
              <a:rPr sz="3800">
                <a:solidFill>
                  <a:srgbClr val="535353"/>
                </a:solidFill>
              </a:rPr>
              <a:t>Nivel de texto 4</a:t>
            </a:r>
          </a:p>
          <a:p>
            <a:pPr lvl="4">
              <a:defRPr sz="1800">
                <a:solidFill>
                  <a:srgbClr val="000000"/>
                </a:solidFill>
              </a:defRPr>
            </a:pPr>
            <a:r>
              <a:rPr sz="3800">
                <a:solidFill>
                  <a:srgbClr val="535353"/>
                </a:solidFill>
              </a:rPr>
              <a:t>Nivel de texto 5</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Viñetas">
    <p:spTree>
      <p:nvGrpSpPr>
        <p:cNvPr id="1" name=""/>
        <p:cNvGrpSpPr/>
        <p:nvPr/>
      </p:nvGrpSpPr>
      <p:grpSpPr>
        <a:xfrm>
          <a:off x="0" y="0"/>
          <a:ext cx="0" cy="0"/>
          <a:chOff x="0" y="0"/>
          <a:chExt cx="0" cy="0"/>
        </a:xfrm>
      </p:grpSpPr>
      <p:sp>
        <p:nvSpPr>
          <p:cNvPr id="20" name="Shape 20"/>
          <p:cNvSpPr>
            <a:spLocks noGrp="1"/>
          </p:cNvSpPr>
          <p:nvPr>
            <p:ph type="body" idx="1"/>
          </p:nvPr>
        </p:nvSpPr>
        <p:spPr>
          <a:xfrm>
            <a:off x="355600" y="254000"/>
            <a:ext cx="12293600" cy="9232900"/>
          </a:xfrm>
          <a:prstGeom prst="rect">
            <a:avLst/>
          </a:prstGeom>
        </p:spPr>
        <p:txBody>
          <a:bodyPr/>
          <a:lstStyle>
            <a:lvl1pPr>
              <a:lnSpc>
                <a:spcPct val="120000"/>
              </a:lnSpc>
              <a:defRPr sz="4600">
                <a:solidFill>
                  <a:srgbClr val="525252"/>
                </a:solidFill>
              </a:defRPr>
            </a:lvl1pPr>
            <a:lvl2pPr>
              <a:lnSpc>
                <a:spcPct val="120000"/>
              </a:lnSpc>
              <a:defRPr sz="4600">
                <a:solidFill>
                  <a:srgbClr val="525252"/>
                </a:solidFill>
              </a:defRPr>
            </a:lvl2pPr>
            <a:lvl3pPr>
              <a:lnSpc>
                <a:spcPct val="120000"/>
              </a:lnSpc>
              <a:defRPr sz="4600">
                <a:solidFill>
                  <a:srgbClr val="525252"/>
                </a:solidFill>
              </a:defRPr>
            </a:lvl3pPr>
            <a:lvl4pPr>
              <a:lnSpc>
                <a:spcPct val="120000"/>
              </a:lnSpc>
              <a:defRPr sz="4600">
                <a:solidFill>
                  <a:srgbClr val="525252"/>
                </a:solidFill>
              </a:defRPr>
            </a:lvl4pPr>
            <a:lvl5pPr>
              <a:lnSpc>
                <a:spcPct val="120000"/>
              </a:lnSpc>
              <a:defRPr sz="4600">
                <a:solidFill>
                  <a:srgbClr val="525252"/>
                </a:solidFill>
              </a:defRPr>
            </a:lvl5pPr>
          </a:lstStyle>
          <a:p>
            <a:pPr lvl="0">
              <a:defRPr sz="1800">
                <a:solidFill>
                  <a:srgbClr val="000000"/>
                </a:solidFill>
              </a:defRPr>
            </a:pPr>
            <a:r>
              <a:rPr sz="4600">
                <a:solidFill>
                  <a:srgbClr val="525252"/>
                </a:solidFill>
              </a:rPr>
              <a:t>Nivel de texto 1</a:t>
            </a:r>
          </a:p>
          <a:p>
            <a:pPr lvl="1">
              <a:defRPr sz="1800">
                <a:solidFill>
                  <a:srgbClr val="000000"/>
                </a:solidFill>
              </a:defRPr>
            </a:pPr>
            <a:r>
              <a:rPr sz="4600">
                <a:solidFill>
                  <a:srgbClr val="525252"/>
                </a:solidFill>
              </a:rPr>
              <a:t>Nivel de texto 2</a:t>
            </a:r>
          </a:p>
          <a:p>
            <a:pPr lvl="2">
              <a:defRPr sz="1800">
                <a:solidFill>
                  <a:srgbClr val="000000"/>
                </a:solidFill>
              </a:defRPr>
            </a:pPr>
            <a:r>
              <a:rPr sz="4600">
                <a:solidFill>
                  <a:srgbClr val="525252"/>
                </a:solidFill>
              </a:rPr>
              <a:t>Nivel de texto 3</a:t>
            </a:r>
          </a:p>
          <a:p>
            <a:pPr lvl="3">
              <a:defRPr sz="1800">
                <a:solidFill>
                  <a:srgbClr val="000000"/>
                </a:solidFill>
              </a:defRPr>
            </a:pPr>
            <a:r>
              <a:rPr sz="4600">
                <a:solidFill>
                  <a:srgbClr val="525252"/>
                </a:solidFill>
              </a:rPr>
              <a:t>Nivel de texto 4</a:t>
            </a:r>
          </a:p>
          <a:p>
            <a:pPr lvl="4">
              <a:defRPr sz="1800">
                <a:solidFill>
                  <a:srgbClr val="000000"/>
                </a:solidFill>
              </a:defRPr>
            </a:pPr>
            <a:r>
              <a:rPr sz="4600">
                <a:solidFill>
                  <a:srgbClr val="525252"/>
                </a:solidFill>
              </a:rPr>
              <a:t>Nivel de texto 5</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En blanco - Oscuro">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ítulo (arriba)">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Texto del título</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0"/>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55600" y="254000"/>
            <a:ext cx="12293600" cy="2438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cap="none">
                <a:solidFill>
                  <a:srgbClr val="000000"/>
                </a:solidFill>
              </a:defRPr>
            </a:pPr>
            <a:r>
              <a:rPr sz="7200" cap="all">
                <a:solidFill>
                  <a:srgbClr val="535353"/>
                </a:solidFill>
              </a:rPr>
              <a:t>Texto del título</a:t>
            </a:r>
          </a:p>
        </p:txBody>
      </p:sp>
      <p:sp>
        <p:nvSpPr>
          <p:cNvPr id="3" name="Shape 3"/>
          <p:cNvSpPr>
            <a:spLocks noGrp="1"/>
          </p:cNvSpPr>
          <p:nvPr>
            <p:ph type="body" idx="1"/>
          </p:nvPr>
        </p:nvSpPr>
        <p:spPr>
          <a:xfrm>
            <a:off x="355600" y="3187700"/>
            <a:ext cx="12293600" cy="5842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solidFill>
                  <a:srgbClr val="000000"/>
                </a:solidFill>
              </a:defRPr>
            </a:pPr>
            <a:r>
              <a:rPr sz="3800">
                <a:solidFill>
                  <a:srgbClr val="535353"/>
                </a:solidFill>
              </a:rPr>
              <a:t>Nivel de texto 1</a:t>
            </a:r>
          </a:p>
          <a:p>
            <a:pPr lvl="1">
              <a:defRPr sz="1800">
                <a:solidFill>
                  <a:srgbClr val="000000"/>
                </a:solidFill>
              </a:defRPr>
            </a:pPr>
            <a:r>
              <a:rPr sz="3800">
                <a:solidFill>
                  <a:srgbClr val="535353"/>
                </a:solidFill>
              </a:rPr>
              <a:t>Nivel de texto 2</a:t>
            </a:r>
          </a:p>
          <a:p>
            <a:pPr lvl="2">
              <a:defRPr sz="1800">
                <a:solidFill>
                  <a:srgbClr val="000000"/>
                </a:solidFill>
              </a:defRPr>
            </a:pPr>
            <a:r>
              <a:rPr sz="3800">
                <a:solidFill>
                  <a:srgbClr val="535353"/>
                </a:solidFill>
              </a:rPr>
              <a:t>Nivel de texto 3</a:t>
            </a:r>
          </a:p>
          <a:p>
            <a:pPr lvl="3">
              <a:defRPr sz="1800">
                <a:solidFill>
                  <a:srgbClr val="000000"/>
                </a:solidFill>
              </a:defRPr>
            </a:pPr>
            <a:r>
              <a:rPr sz="3800">
                <a:solidFill>
                  <a:srgbClr val="535353"/>
                </a:solidFill>
              </a:rPr>
              <a:t>Nivel de texto 4</a:t>
            </a:r>
          </a:p>
          <a:p>
            <a:pPr lvl="4">
              <a:defRPr sz="1800">
                <a:solidFill>
                  <a:srgbClr val="000000"/>
                </a:solidFill>
              </a:defRPr>
            </a:pPr>
            <a:r>
              <a:rPr sz="3800">
                <a:solidFill>
                  <a:srgbClr val="535353"/>
                </a:solidFill>
              </a:rPr>
              <a:t>Nivel de texto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algn="ctr" defTabSz="584200">
        <a:defRPr sz="7200" cap="all">
          <a:solidFill>
            <a:srgbClr val="535353"/>
          </a:solidFill>
          <a:latin typeface="+mn-lt"/>
          <a:ea typeface="+mn-ea"/>
          <a:cs typeface="+mn-cs"/>
          <a:sym typeface="Gill Sans Light"/>
        </a:defRPr>
      </a:lvl1pPr>
      <a:lvl2pPr indent="228600" algn="ctr" defTabSz="584200">
        <a:defRPr sz="7200" cap="all">
          <a:solidFill>
            <a:srgbClr val="535353"/>
          </a:solidFill>
          <a:latin typeface="+mn-lt"/>
          <a:ea typeface="+mn-ea"/>
          <a:cs typeface="+mn-cs"/>
          <a:sym typeface="Gill Sans Light"/>
        </a:defRPr>
      </a:lvl2pPr>
      <a:lvl3pPr indent="457200" algn="ctr" defTabSz="584200">
        <a:defRPr sz="7200" cap="all">
          <a:solidFill>
            <a:srgbClr val="535353"/>
          </a:solidFill>
          <a:latin typeface="+mn-lt"/>
          <a:ea typeface="+mn-ea"/>
          <a:cs typeface="+mn-cs"/>
          <a:sym typeface="Gill Sans Light"/>
        </a:defRPr>
      </a:lvl3pPr>
      <a:lvl4pPr indent="685800" algn="ctr" defTabSz="584200">
        <a:defRPr sz="7200" cap="all">
          <a:solidFill>
            <a:srgbClr val="535353"/>
          </a:solidFill>
          <a:latin typeface="+mn-lt"/>
          <a:ea typeface="+mn-ea"/>
          <a:cs typeface="+mn-cs"/>
          <a:sym typeface="Gill Sans Light"/>
        </a:defRPr>
      </a:lvl4pPr>
      <a:lvl5pPr indent="914400" algn="ctr" defTabSz="584200">
        <a:defRPr sz="7200" cap="all">
          <a:solidFill>
            <a:srgbClr val="535353"/>
          </a:solidFill>
          <a:latin typeface="+mn-lt"/>
          <a:ea typeface="+mn-ea"/>
          <a:cs typeface="+mn-cs"/>
          <a:sym typeface="Gill Sans Light"/>
        </a:defRPr>
      </a:lvl5pPr>
      <a:lvl6pPr indent="1143000" algn="ctr" defTabSz="584200">
        <a:defRPr sz="7200" cap="all">
          <a:solidFill>
            <a:srgbClr val="535353"/>
          </a:solidFill>
          <a:latin typeface="+mn-lt"/>
          <a:ea typeface="+mn-ea"/>
          <a:cs typeface="+mn-cs"/>
          <a:sym typeface="Gill Sans Light"/>
        </a:defRPr>
      </a:lvl6pPr>
      <a:lvl7pPr indent="1371600" algn="ctr" defTabSz="584200">
        <a:defRPr sz="7200" cap="all">
          <a:solidFill>
            <a:srgbClr val="535353"/>
          </a:solidFill>
          <a:latin typeface="+mn-lt"/>
          <a:ea typeface="+mn-ea"/>
          <a:cs typeface="+mn-cs"/>
          <a:sym typeface="Gill Sans Light"/>
        </a:defRPr>
      </a:lvl7pPr>
      <a:lvl8pPr indent="1600200" algn="ctr" defTabSz="584200">
        <a:defRPr sz="7200" cap="all">
          <a:solidFill>
            <a:srgbClr val="535353"/>
          </a:solidFill>
          <a:latin typeface="+mn-lt"/>
          <a:ea typeface="+mn-ea"/>
          <a:cs typeface="+mn-cs"/>
          <a:sym typeface="Gill Sans Light"/>
        </a:defRPr>
      </a:lvl8pPr>
      <a:lvl9pPr indent="1828800" algn="ctr" defTabSz="584200">
        <a:defRPr sz="7200" cap="all">
          <a:solidFill>
            <a:srgbClr val="535353"/>
          </a:solidFill>
          <a:latin typeface="+mn-lt"/>
          <a:ea typeface="+mn-ea"/>
          <a:cs typeface="+mn-cs"/>
          <a:sym typeface="Gill Sans Light"/>
        </a:defRPr>
      </a:lvl9pPr>
    </p:titleStyle>
    <p:bodyStyle>
      <a:lvl1pPr marL="304800" indent="-304800" defTabSz="584200">
        <a:spcBef>
          <a:spcPts val="3800"/>
        </a:spcBef>
        <a:buClr>
          <a:srgbClr val="535353"/>
        </a:buClr>
        <a:buSzPct val="82000"/>
        <a:buChar char="•"/>
        <a:defRPr sz="3800">
          <a:solidFill>
            <a:srgbClr val="535353"/>
          </a:solidFill>
          <a:latin typeface="+mn-lt"/>
          <a:ea typeface="+mn-ea"/>
          <a:cs typeface="+mn-cs"/>
          <a:sym typeface="Gill Sans Light"/>
        </a:defRPr>
      </a:lvl1pPr>
      <a:lvl2pPr marL="685800" indent="-304800" defTabSz="584200">
        <a:spcBef>
          <a:spcPts val="3800"/>
        </a:spcBef>
        <a:buClr>
          <a:srgbClr val="535353"/>
        </a:buClr>
        <a:buSzPct val="82000"/>
        <a:buChar char="•"/>
        <a:defRPr sz="3800">
          <a:solidFill>
            <a:srgbClr val="535353"/>
          </a:solidFill>
          <a:latin typeface="+mn-lt"/>
          <a:ea typeface="+mn-ea"/>
          <a:cs typeface="+mn-cs"/>
          <a:sym typeface="Gill Sans Light"/>
        </a:defRPr>
      </a:lvl2pPr>
      <a:lvl3pPr marL="1066800" indent="-304800" defTabSz="584200">
        <a:spcBef>
          <a:spcPts val="3800"/>
        </a:spcBef>
        <a:buClr>
          <a:srgbClr val="535353"/>
        </a:buClr>
        <a:buSzPct val="82000"/>
        <a:buChar char="•"/>
        <a:defRPr sz="3800">
          <a:solidFill>
            <a:srgbClr val="535353"/>
          </a:solidFill>
          <a:latin typeface="+mn-lt"/>
          <a:ea typeface="+mn-ea"/>
          <a:cs typeface="+mn-cs"/>
          <a:sym typeface="Gill Sans Light"/>
        </a:defRPr>
      </a:lvl3pPr>
      <a:lvl4pPr marL="1447800" indent="-304800" defTabSz="584200">
        <a:spcBef>
          <a:spcPts val="3800"/>
        </a:spcBef>
        <a:buClr>
          <a:srgbClr val="535353"/>
        </a:buClr>
        <a:buSzPct val="82000"/>
        <a:buChar char="•"/>
        <a:defRPr sz="3800">
          <a:solidFill>
            <a:srgbClr val="535353"/>
          </a:solidFill>
          <a:latin typeface="+mn-lt"/>
          <a:ea typeface="+mn-ea"/>
          <a:cs typeface="+mn-cs"/>
          <a:sym typeface="Gill Sans Light"/>
        </a:defRPr>
      </a:lvl4pPr>
      <a:lvl5pPr marL="1828800" indent="-304800" defTabSz="584200">
        <a:spcBef>
          <a:spcPts val="3800"/>
        </a:spcBef>
        <a:buClr>
          <a:srgbClr val="535353"/>
        </a:buClr>
        <a:buSzPct val="82000"/>
        <a:buChar char="•"/>
        <a:defRPr sz="3800">
          <a:solidFill>
            <a:srgbClr val="535353"/>
          </a:solidFill>
          <a:latin typeface="+mn-lt"/>
          <a:ea typeface="+mn-ea"/>
          <a:cs typeface="+mn-cs"/>
          <a:sym typeface="Gill Sans Light"/>
        </a:defRPr>
      </a:lvl5pPr>
      <a:lvl6pPr marL="2209800" indent="-304800" defTabSz="584200">
        <a:spcBef>
          <a:spcPts val="3800"/>
        </a:spcBef>
        <a:buClr>
          <a:srgbClr val="535353"/>
        </a:buClr>
        <a:buSzPct val="82000"/>
        <a:buChar char="•"/>
        <a:defRPr sz="3800">
          <a:solidFill>
            <a:srgbClr val="535353"/>
          </a:solidFill>
          <a:latin typeface="+mn-lt"/>
          <a:ea typeface="+mn-ea"/>
          <a:cs typeface="+mn-cs"/>
          <a:sym typeface="Gill Sans Light"/>
        </a:defRPr>
      </a:lvl6pPr>
      <a:lvl7pPr marL="2590800" indent="-304800" defTabSz="584200">
        <a:spcBef>
          <a:spcPts val="3800"/>
        </a:spcBef>
        <a:buClr>
          <a:srgbClr val="535353"/>
        </a:buClr>
        <a:buSzPct val="82000"/>
        <a:buChar char="•"/>
        <a:defRPr sz="3800">
          <a:solidFill>
            <a:srgbClr val="535353"/>
          </a:solidFill>
          <a:latin typeface="+mn-lt"/>
          <a:ea typeface="+mn-ea"/>
          <a:cs typeface="+mn-cs"/>
          <a:sym typeface="Gill Sans Light"/>
        </a:defRPr>
      </a:lvl7pPr>
      <a:lvl8pPr marL="2971800" indent="-304800" defTabSz="584200">
        <a:spcBef>
          <a:spcPts val="3800"/>
        </a:spcBef>
        <a:buClr>
          <a:srgbClr val="535353"/>
        </a:buClr>
        <a:buSzPct val="82000"/>
        <a:buChar char="•"/>
        <a:defRPr sz="3800">
          <a:solidFill>
            <a:srgbClr val="535353"/>
          </a:solidFill>
          <a:latin typeface="+mn-lt"/>
          <a:ea typeface="+mn-ea"/>
          <a:cs typeface="+mn-cs"/>
          <a:sym typeface="Gill Sans Light"/>
        </a:defRPr>
      </a:lvl8pPr>
      <a:lvl9pPr marL="3352800" indent="-304800" defTabSz="584200">
        <a:spcBef>
          <a:spcPts val="3800"/>
        </a:spcBef>
        <a:buClr>
          <a:srgbClr val="535353"/>
        </a:buClr>
        <a:buSzPct val="82000"/>
        <a:buChar char="•"/>
        <a:defRPr sz="3800">
          <a:solidFill>
            <a:srgbClr val="535353"/>
          </a:solidFill>
          <a:latin typeface="+mn-lt"/>
          <a:ea typeface="+mn-ea"/>
          <a:cs typeface="+mn-cs"/>
          <a:sym typeface="Gill Sans Light"/>
        </a:defRPr>
      </a:lvl9pPr>
    </p:bodyStyle>
    <p:otherStyle>
      <a:lvl1pPr algn="ctr" defTabSz="584200">
        <a:defRPr>
          <a:solidFill>
            <a:schemeClr val="tx1"/>
          </a:solidFill>
          <a:latin typeface="+mn-lt"/>
          <a:ea typeface="+mn-ea"/>
          <a:cs typeface="+mn-cs"/>
          <a:sym typeface="Gill Sans Light"/>
        </a:defRPr>
      </a:lvl1pPr>
      <a:lvl2pPr indent="228600" algn="ctr" defTabSz="584200">
        <a:defRPr>
          <a:solidFill>
            <a:schemeClr val="tx1"/>
          </a:solidFill>
          <a:latin typeface="+mn-lt"/>
          <a:ea typeface="+mn-ea"/>
          <a:cs typeface="+mn-cs"/>
          <a:sym typeface="Gill Sans Light"/>
        </a:defRPr>
      </a:lvl2pPr>
      <a:lvl3pPr indent="457200" algn="ctr" defTabSz="584200">
        <a:defRPr>
          <a:solidFill>
            <a:schemeClr val="tx1"/>
          </a:solidFill>
          <a:latin typeface="+mn-lt"/>
          <a:ea typeface="+mn-ea"/>
          <a:cs typeface="+mn-cs"/>
          <a:sym typeface="Gill Sans Light"/>
        </a:defRPr>
      </a:lvl3pPr>
      <a:lvl4pPr indent="685800" algn="ctr" defTabSz="584200">
        <a:defRPr>
          <a:solidFill>
            <a:schemeClr val="tx1"/>
          </a:solidFill>
          <a:latin typeface="+mn-lt"/>
          <a:ea typeface="+mn-ea"/>
          <a:cs typeface="+mn-cs"/>
          <a:sym typeface="Gill Sans Light"/>
        </a:defRPr>
      </a:lvl4pPr>
      <a:lvl5pPr indent="914400" algn="ctr" defTabSz="584200">
        <a:defRPr>
          <a:solidFill>
            <a:schemeClr val="tx1"/>
          </a:solidFill>
          <a:latin typeface="+mn-lt"/>
          <a:ea typeface="+mn-ea"/>
          <a:cs typeface="+mn-cs"/>
          <a:sym typeface="Gill Sans Light"/>
        </a:defRPr>
      </a:lvl5pPr>
      <a:lvl6pPr indent="1143000" algn="ctr" defTabSz="584200">
        <a:defRPr>
          <a:solidFill>
            <a:schemeClr val="tx1"/>
          </a:solidFill>
          <a:latin typeface="+mn-lt"/>
          <a:ea typeface="+mn-ea"/>
          <a:cs typeface="+mn-cs"/>
          <a:sym typeface="Gill Sans Light"/>
        </a:defRPr>
      </a:lvl6pPr>
      <a:lvl7pPr indent="1371600" algn="ctr" defTabSz="584200">
        <a:defRPr>
          <a:solidFill>
            <a:schemeClr val="tx1"/>
          </a:solidFill>
          <a:latin typeface="+mn-lt"/>
          <a:ea typeface="+mn-ea"/>
          <a:cs typeface="+mn-cs"/>
          <a:sym typeface="Gill Sans Light"/>
        </a:defRPr>
      </a:lvl7pPr>
      <a:lvl8pPr indent="1600200" algn="ctr" defTabSz="584200">
        <a:defRPr>
          <a:solidFill>
            <a:schemeClr val="tx1"/>
          </a:solidFill>
          <a:latin typeface="+mn-lt"/>
          <a:ea typeface="+mn-ea"/>
          <a:cs typeface="+mn-cs"/>
          <a:sym typeface="Gill Sans Light"/>
        </a:defRPr>
      </a:lvl8pPr>
      <a:lvl9pPr indent="1828800" algn="ctr" defTabSz="584200">
        <a:defRPr>
          <a:solidFill>
            <a:schemeClr val="tx1"/>
          </a:solidFill>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www.oracle.com/technetwork/java/javasebusiness/downloads/java-archive-downloads-javase6-419409.html"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developer.android.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developer.android.com/tools/sdk/eclipse-adt.html"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www.kinvey.com/blog/2086/how-long-does-it-take-to-build-a-mobile-app"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hyperlink" Target="http://loopj.com/android-smart-image-view/" TargetMode="External"/><Relationship Id="rId2" Type="http://schemas.openxmlformats.org/officeDocument/2006/relationships/hyperlink" Target="http://loopj.com/android-async-http/" TargetMode="Externa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hyperlink" Target="https://code.google.com/apis/console" TargetMode="Externa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body" idx="1"/>
          </p:nvPr>
        </p:nvSpPr>
        <p:spPr>
          <a:xfrm>
            <a:off x="355600" y="6616700"/>
            <a:ext cx="12293600" cy="1295400"/>
          </a:xfrm>
          <a:prstGeom prst="rect">
            <a:avLst/>
          </a:prstGeom>
        </p:spPr>
        <p:txBody>
          <a:bodyPr/>
          <a:lstStyle/>
          <a:p>
            <a:pPr lvl="0">
              <a:defRPr sz="1800">
                <a:solidFill>
                  <a:srgbClr val="000000"/>
                </a:solidFill>
              </a:defRPr>
            </a:pPr>
            <a:r>
              <a:rPr sz="3800" b="1">
                <a:solidFill>
                  <a:srgbClr val="525252"/>
                </a:solidFill>
              </a:rPr>
              <a:t>Desarrollo de Aplicaciones Móviles </a:t>
            </a:r>
          </a:p>
          <a:p>
            <a:pPr lvl="0">
              <a:defRPr sz="1800">
                <a:solidFill>
                  <a:srgbClr val="000000"/>
                </a:solidFill>
              </a:defRPr>
            </a:pPr>
            <a:r>
              <a:rPr sz="3800" b="1">
                <a:solidFill>
                  <a:srgbClr val="525252"/>
                </a:solidFill>
              </a:rPr>
              <a:t>Android</a:t>
            </a:r>
          </a:p>
        </p:txBody>
      </p:sp>
      <p:pic>
        <p:nvPicPr>
          <p:cNvPr id="52" name="droppedImage.png"/>
          <p:cNvPicPr/>
          <p:nvPr/>
        </p:nvPicPr>
        <p:blipFill>
          <a:blip r:embed="rId2">
            <a:extLst/>
          </a:blip>
          <a:stretch>
            <a:fillRect/>
          </a:stretch>
        </p:blipFill>
        <p:spPr>
          <a:xfrm>
            <a:off x="4484568" y="622300"/>
            <a:ext cx="4019072" cy="4686300"/>
          </a:xfrm>
          <a:prstGeom prst="rect">
            <a:avLst/>
          </a:prstGeom>
          <a:ln w="12700">
            <a:miter lim="400000"/>
          </a:ln>
          <a:effectLst>
            <a:outerShdw blurRad="127000" dist="76200" dir="2700000" rotWithShape="0">
              <a:srgbClr val="000000">
                <a:alpha val="75000"/>
              </a:srgbClr>
            </a:outerShdw>
            <a:reflection stA="50000" endPos="40000" dir="5400000" sy="-100000" algn="bl" rotWithShape="0"/>
          </a:effec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52"/>
                                        </p:tgtEl>
                                        <p:attrNameLst>
                                          <p:attrName>style.visibility</p:attrName>
                                        </p:attrNameLst>
                                      </p:cBhvr>
                                      <p:to>
                                        <p:strVal val="visible"/>
                                      </p:to>
                                    </p:set>
                                    <p:anim calcmode="lin" valueType="num">
                                      <p:cBhvr>
                                        <p:cTn id="7" dur="1000" fill="hold"/>
                                        <p:tgtEl>
                                          <p:spTgt spid="52"/>
                                        </p:tgtEl>
                                        <p:attrNameLst>
                                          <p:attrName>ppt_x</p:attrName>
                                        </p:attrNameLst>
                                      </p:cBhvr>
                                      <p:tavLst>
                                        <p:tav tm="0">
                                          <p:val>
                                            <p:strVal val="#ppt_x"/>
                                          </p:val>
                                        </p:tav>
                                        <p:tav tm="100000">
                                          <p:val>
                                            <p:strVal val="#ppt_x"/>
                                          </p:val>
                                        </p:tav>
                                      </p:tavLst>
                                    </p:anim>
                                    <p:anim calcmode="lin" valueType="num">
                                      <p:cBhvr>
                                        <p:cTn id="8" dur="10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1"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1.1SDK de Android</a:t>
            </a:r>
          </a:p>
        </p:txBody>
      </p:sp>
    </p:spTree>
  </p:cSld>
  <p:clrMapOvr>
    <a:masterClrMapping/>
  </p:clrMapOvr>
  <p:transition spd="med">
    <p:dissolv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9.1 NFC</a:t>
            </a:r>
          </a:p>
        </p:txBody>
      </p:sp>
    </p:spTree>
  </p:cSld>
  <p:clrMapOvr>
    <a:masterClrMapping/>
  </p:clrMapOvr>
  <p:transition spd="med">
    <p:dissolv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smtClean="0">
                <a:solidFill>
                  <a:srgbClr val="535353"/>
                </a:solidFill>
              </a:rPr>
              <a:t>NFC</a:t>
            </a:r>
            <a:endParaRPr sz="7200" cap="all" dirty="0">
              <a:solidFill>
                <a:srgbClr val="535353"/>
              </a:solidFill>
            </a:endParaRPr>
          </a:p>
        </p:txBody>
      </p:sp>
      <p:sp>
        <p:nvSpPr>
          <p:cNvPr id="638" name="Shape 638"/>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La comunicación se produce en distancias cortas</a:t>
            </a:r>
          </a:p>
          <a:p>
            <a:pPr lvl="2">
              <a:buClrTx/>
              <a:buSzPct val="125000"/>
              <a:defRPr sz="1800">
                <a:solidFill>
                  <a:srgbClr val="000000"/>
                </a:solidFill>
              </a:defRPr>
            </a:pPr>
            <a:r>
              <a:rPr sz="3800">
                <a:solidFill>
                  <a:srgbClr val="535353"/>
                </a:solidFill>
              </a:rPr>
              <a:t>Dispositivo &lt;-&gt; Dispositivo</a:t>
            </a:r>
          </a:p>
          <a:p>
            <a:pPr lvl="2">
              <a:buClrTx/>
              <a:buSzPct val="125000"/>
              <a:defRPr sz="1800">
                <a:solidFill>
                  <a:srgbClr val="000000"/>
                </a:solidFill>
              </a:defRPr>
            </a:pPr>
            <a:r>
              <a:rPr sz="3800">
                <a:solidFill>
                  <a:srgbClr val="535353"/>
                </a:solidFill>
              </a:rPr>
              <a:t>Dispositivo &lt;- TAG</a:t>
            </a:r>
          </a:p>
          <a:p>
            <a:pPr lvl="1">
              <a:buClrTx/>
              <a:buSzPct val="125000"/>
              <a:defRPr sz="1800">
                <a:solidFill>
                  <a:srgbClr val="000000"/>
                </a:solidFill>
              </a:defRPr>
            </a:pPr>
            <a:r>
              <a:rPr sz="3800">
                <a:solidFill>
                  <a:srgbClr val="535353"/>
                </a:solidFill>
              </a:rPr>
              <a:t>Usa el estándar NDEF para el envío de mensajes</a:t>
            </a:r>
          </a:p>
        </p:txBody>
      </p:sp>
    </p:spTree>
  </p:cSld>
  <p:clrMapOvr>
    <a:masterClrMapping/>
  </p:clrMapOvr>
  <p:transition spd="med">
    <p:dissolv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Shape 642"/>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a:solidFill>
                  <a:srgbClr val="535353"/>
                </a:solidFill>
              </a:rPr>
              <a:t>NFC API	</a:t>
            </a:r>
          </a:p>
        </p:txBody>
      </p:sp>
      <p:sp>
        <p:nvSpPr>
          <p:cNvPr id="643" name="Shape 643"/>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API LVL 9+</a:t>
            </a:r>
          </a:p>
          <a:p>
            <a:pPr lvl="2">
              <a:buClrTx/>
              <a:buSzPct val="125000"/>
              <a:defRPr sz="1800">
                <a:solidFill>
                  <a:srgbClr val="000000"/>
                </a:solidFill>
              </a:defRPr>
            </a:pPr>
            <a:r>
              <a:rPr sz="3800">
                <a:solidFill>
                  <a:srgbClr val="535353"/>
                </a:solidFill>
              </a:rPr>
              <a:t>Necesita librería de dependencia para algunos métodos</a:t>
            </a:r>
          </a:p>
          <a:p>
            <a:pPr lvl="1">
              <a:buClrTx/>
              <a:buSzPct val="125000"/>
              <a:defRPr sz="1800">
                <a:solidFill>
                  <a:srgbClr val="000000"/>
                </a:solidFill>
              </a:defRPr>
            </a:pPr>
            <a:r>
              <a:rPr sz="3800">
                <a:solidFill>
                  <a:srgbClr val="535353"/>
                </a:solidFill>
              </a:rPr>
              <a:t>Gestión a través del NfcAdapter</a:t>
            </a:r>
          </a:p>
          <a:p>
            <a:pPr lvl="1">
              <a:buClrTx/>
              <a:buSzPct val="125000"/>
              <a:defRPr sz="1800">
                <a:solidFill>
                  <a:srgbClr val="000000"/>
                </a:solidFill>
              </a:defRPr>
            </a:pPr>
            <a:r>
              <a:rPr sz="3800">
                <a:solidFill>
                  <a:srgbClr val="535353"/>
                </a:solidFill>
              </a:rPr>
              <a:t>Ndef* define lo relacionado con la creación de TAGS.</a:t>
            </a:r>
          </a:p>
          <a:p>
            <a:pPr lvl="1">
              <a:buClrTx/>
              <a:buSzPct val="125000"/>
              <a:defRPr sz="1800">
                <a:solidFill>
                  <a:srgbClr val="000000"/>
                </a:solidFill>
              </a:defRPr>
            </a:pPr>
            <a:r>
              <a:rPr sz="3800">
                <a:solidFill>
                  <a:srgbClr val="535353"/>
                </a:solidFill>
              </a:rPr>
              <a:t>Define en un IntentFilter el tipo de mensajes que va a recibir.</a:t>
            </a:r>
          </a:p>
          <a:p>
            <a:pPr lvl="1">
              <a:buClrTx/>
              <a:buSzPct val="125000"/>
              <a:defRPr sz="1800">
                <a:solidFill>
                  <a:srgbClr val="000000"/>
                </a:solidFill>
              </a:defRPr>
            </a:pPr>
            <a:r>
              <a:rPr sz="3800">
                <a:solidFill>
                  <a:srgbClr val="535353"/>
                </a:solidFill>
              </a:rPr>
              <a:t>Ampliar con Android Beam Messages</a:t>
            </a:r>
          </a:p>
        </p:txBody>
      </p:sp>
    </p:spTree>
  </p:cSld>
  <p:clrMapOvr>
    <a:masterClrMapping/>
  </p:clrMapOvr>
  <p:transition spd="med">
    <p:dissolv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47"/>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10 Processing</a:t>
            </a:r>
          </a:p>
        </p:txBody>
      </p:sp>
    </p:spTree>
  </p:cSld>
  <p:clrMapOvr>
    <a:masterClrMapping/>
  </p:clrMapOvr>
  <p:transition spd="med">
    <p:dissolv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smtClean="0">
                <a:solidFill>
                  <a:srgbClr val="535353"/>
                </a:solidFill>
              </a:rPr>
              <a:t>PROCESSING</a:t>
            </a:r>
            <a:endParaRPr sz="7200" cap="all" dirty="0">
              <a:solidFill>
                <a:srgbClr val="535353"/>
              </a:solidFill>
            </a:endParaRPr>
          </a:p>
        </p:txBody>
      </p:sp>
      <p:sp>
        <p:nvSpPr>
          <p:cNvPr id="652" name="Shape 652"/>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http://processing.org/</a:t>
            </a:r>
          </a:p>
          <a:p>
            <a:pPr lvl="1">
              <a:buClrTx/>
              <a:buSzPct val="125000"/>
              <a:defRPr sz="1800">
                <a:solidFill>
                  <a:srgbClr val="000000"/>
                </a:solidFill>
              </a:defRPr>
            </a:pPr>
            <a:r>
              <a:rPr sz="3800">
                <a:solidFill>
                  <a:srgbClr val="535353"/>
                </a:solidFill>
              </a:rPr>
              <a:t>Entorno para prototipado rápido</a:t>
            </a:r>
          </a:p>
          <a:p>
            <a:pPr lvl="1">
              <a:buClrTx/>
              <a:buSzPct val="125000"/>
              <a:defRPr sz="1800">
                <a:solidFill>
                  <a:srgbClr val="000000"/>
                </a:solidFill>
              </a:defRPr>
            </a:pPr>
            <a:r>
              <a:rPr sz="3800">
                <a:solidFill>
                  <a:srgbClr val="535353"/>
                </a:solidFill>
              </a:rPr>
              <a:t>Define un DSL sobre la API de Android</a:t>
            </a:r>
          </a:p>
          <a:p>
            <a:pPr lvl="1">
              <a:buClrTx/>
              <a:buSzPct val="125000"/>
              <a:defRPr sz="1800">
                <a:solidFill>
                  <a:srgbClr val="000000"/>
                </a:solidFill>
              </a:defRPr>
            </a:pPr>
            <a:r>
              <a:rPr sz="3800">
                <a:solidFill>
                  <a:srgbClr val="535353"/>
                </a:solidFill>
              </a:rPr>
              <a:t>Soporta el 90% de las funcionales de Android</a:t>
            </a:r>
          </a:p>
          <a:p>
            <a:pPr lvl="1">
              <a:buClrTx/>
              <a:buSzPct val="125000"/>
              <a:defRPr sz="1800">
                <a:solidFill>
                  <a:srgbClr val="000000"/>
                </a:solidFill>
              </a:defRPr>
            </a:pPr>
            <a:r>
              <a:rPr sz="3800">
                <a:solidFill>
                  <a:srgbClr val="535353"/>
                </a:solidFill>
              </a:rPr>
              <a:t>Dispone de emulador y ejecución directa en dispositivo</a:t>
            </a:r>
          </a:p>
        </p:txBody>
      </p:sp>
    </p:spTree>
  </p:cSld>
  <p:clrMapOvr>
    <a:masterClrMapping/>
  </p:clrMapOvr>
  <p:transition spd="med">
    <p:dissolv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Shape 65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smtClean="0">
                <a:solidFill>
                  <a:srgbClr val="535353"/>
                </a:solidFill>
              </a:rPr>
              <a:t>PROCESSING</a:t>
            </a:r>
            <a:endParaRPr sz="7200" cap="all" dirty="0">
              <a:solidFill>
                <a:srgbClr val="535353"/>
              </a:solidFill>
            </a:endParaRPr>
          </a:p>
        </p:txBody>
      </p:sp>
      <p:sp>
        <p:nvSpPr>
          <p:cNvPr id="657" name="Shape 657"/>
          <p:cNvSpPr>
            <a:spLocks noGrp="1"/>
          </p:cNvSpPr>
          <p:nvPr>
            <p:ph type="body" idx="1"/>
          </p:nvPr>
        </p:nvSpPr>
        <p:spPr>
          <a:xfrm>
            <a:off x="304800" y="4826000"/>
            <a:ext cx="12293600" cy="40513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Pocas líneas de código</a:t>
            </a:r>
          </a:p>
          <a:p>
            <a:pPr lvl="1">
              <a:buClrTx/>
              <a:buSzPct val="125000"/>
              <a:defRPr sz="1800">
                <a:solidFill>
                  <a:srgbClr val="000000"/>
                </a:solidFill>
              </a:defRPr>
            </a:pPr>
            <a:r>
              <a:rPr sz="3800">
                <a:solidFill>
                  <a:srgbClr val="535353"/>
                </a:solidFill>
              </a:rPr>
              <a:t>Exportable a un apk compilable.</a:t>
            </a:r>
          </a:p>
          <a:p>
            <a:pPr lvl="1">
              <a:buClrTx/>
              <a:buSzPct val="125000"/>
              <a:defRPr sz="1800">
                <a:solidFill>
                  <a:srgbClr val="000000"/>
                </a:solidFill>
              </a:defRPr>
            </a:pPr>
            <a:r>
              <a:rPr sz="3800">
                <a:solidFill>
                  <a:srgbClr val="535353"/>
                </a:solidFill>
              </a:rPr>
              <a:t>Compatibilidad con HTML5</a:t>
            </a:r>
          </a:p>
        </p:txBody>
      </p:sp>
      <p:sp>
        <p:nvSpPr>
          <p:cNvPr id="660" name="Shape 660"/>
          <p:cNvSpPr/>
          <p:nvPr/>
        </p:nvSpPr>
        <p:spPr>
          <a:xfrm>
            <a:off x="306672" y="1765300"/>
            <a:ext cx="12293601" cy="2540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algn="l">
              <a:defRPr sz="1800">
                <a:solidFill>
                  <a:srgbClr val="000000"/>
                </a:solidFill>
              </a:defRPr>
            </a:pPr>
            <a:r>
              <a:rPr sz="4200">
                <a:solidFill>
                  <a:srgbClr val="535353"/>
                </a:solidFill>
              </a:rPr>
              <a:t>void draw() {</a:t>
            </a:r>
          </a:p>
          <a:p>
            <a:pPr lvl="0" algn="l">
              <a:defRPr sz="1800">
                <a:solidFill>
                  <a:srgbClr val="000000"/>
                </a:solidFill>
              </a:defRPr>
            </a:pPr>
            <a:r>
              <a:rPr sz="4200">
                <a:solidFill>
                  <a:srgbClr val="535353"/>
                </a:solidFill>
              </a:rPr>
              <a:t>  ellipse(mouseX, mouseY, </a:t>
            </a:r>
          </a:p>
          <a:p>
            <a:pPr lvl="5" algn="l">
              <a:defRPr sz="1800">
                <a:solidFill>
                  <a:srgbClr val="000000"/>
                </a:solidFill>
              </a:defRPr>
            </a:pPr>
            <a:r>
              <a:rPr sz="4200">
                <a:solidFill>
                  <a:srgbClr val="535353"/>
                </a:solidFill>
              </a:rPr>
              <a:t>mouseY - mouseX, mouseX - mouseY);</a:t>
            </a:r>
          </a:p>
          <a:p>
            <a:pPr lvl="0" algn="l">
              <a:defRPr sz="1800">
                <a:solidFill>
                  <a:srgbClr val="000000"/>
                </a:solidFill>
              </a:defRPr>
            </a:pPr>
            <a:r>
              <a:rPr sz="4200">
                <a:solidFill>
                  <a:srgbClr val="535353"/>
                </a:solidFill>
              </a:rPr>
              <a:t>}</a:t>
            </a:r>
          </a:p>
        </p:txBody>
      </p:sp>
    </p:spTree>
  </p:cSld>
  <p:clrMapOvr>
    <a:masterClrMapping/>
  </p:clrMapOvr>
  <p:transition spd="med">
    <p:dissolv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DISEÑO</a:t>
            </a:r>
          </a:p>
        </p:txBody>
      </p:sp>
    </p:spTree>
  </p:cSld>
  <p:clrMapOvr>
    <a:masterClrMapping/>
  </p:clrMapOvr>
  <p:transition spd="med">
    <p:dissolv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err="1" smtClean="0">
                <a:solidFill>
                  <a:srgbClr val="535353"/>
                </a:solidFill>
              </a:rPr>
              <a:t>Tendencias</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9 </a:t>
            </a:r>
            <a:r>
              <a:rPr sz="3800" i="1">
                <a:solidFill>
                  <a:srgbClr val="535353"/>
                </a:solidFill>
              </a:rPr>
              <a:t>Patchea </a:t>
            </a:r>
            <a:r>
              <a:rPr sz="3800">
                <a:solidFill>
                  <a:srgbClr val="535353"/>
                </a:solidFill>
              </a:rPr>
              <a:t>todas las imágenes que puedas</a:t>
            </a:r>
          </a:p>
          <a:p>
            <a:pPr lvl="1">
              <a:buClrTx/>
              <a:buSzPct val="125000"/>
              <a:defRPr sz="1800">
                <a:solidFill>
                  <a:srgbClr val="000000"/>
                </a:solidFill>
              </a:defRPr>
            </a:pPr>
            <a:r>
              <a:rPr sz="3800">
                <a:solidFill>
                  <a:srgbClr val="535353"/>
                </a:solidFill>
              </a:rPr>
              <a:t>Paradigma direccional</a:t>
            </a:r>
          </a:p>
          <a:p>
            <a:pPr lvl="2">
              <a:buClrTx/>
              <a:buSzPct val="125000"/>
              <a:defRPr sz="1800">
                <a:solidFill>
                  <a:srgbClr val="000000"/>
                </a:solidFill>
              </a:defRPr>
            </a:pPr>
            <a:r>
              <a:rPr sz="3800">
                <a:solidFill>
                  <a:srgbClr val="535353"/>
                </a:solidFill>
              </a:rPr>
              <a:t>Vertical: Mismo contenido</a:t>
            </a:r>
          </a:p>
          <a:p>
            <a:pPr lvl="2">
              <a:buClrTx/>
              <a:buSzPct val="125000"/>
              <a:defRPr sz="1800">
                <a:solidFill>
                  <a:srgbClr val="000000"/>
                </a:solidFill>
              </a:defRPr>
            </a:pPr>
            <a:r>
              <a:rPr sz="3800">
                <a:solidFill>
                  <a:srgbClr val="535353"/>
                </a:solidFill>
              </a:rPr>
              <a:t>Horizontal: Contenidos diferente pero relacionado</a:t>
            </a:r>
          </a:p>
          <a:p>
            <a:pPr lvl="1">
              <a:buClrTx/>
              <a:buSzPct val="125000"/>
              <a:defRPr sz="1800">
                <a:solidFill>
                  <a:srgbClr val="000000"/>
                </a:solidFill>
              </a:defRPr>
            </a:pPr>
            <a:r>
              <a:rPr sz="3800">
                <a:solidFill>
                  <a:srgbClr val="535353"/>
                </a:solidFill>
              </a:rPr>
              <a:t>PagerView componente más usado</a:t>
            </a:r>
          </a:p>
          <a:p>
            <a:pPr lvl="1">
              <a:buClrTx/>
              <a:buSzPct val="125000"/>
              <a:defRPr sz="1800">
                <a:solidFill>
                  <a:srgbClr val="000000"/>
                </a:solidFill>
              </a:defRPr>
            </a:pPr>
            <a:r>
              <a:rPr sz="3800">
                <a:solidFill>
                  <a:srgbClr val="535353"/>
                </a:solidFill>
              </a:rPr>
              <a:t>Fragments para todos</a:t>
            </a:r>
          </a:p>
        </p:txBody>
      </p:sp>
    </p:spTree>
  </p:cSld>
  <p:clrMapOvr>
    <a:masterClrMapping/>
  </p:clrMapOvr>
  <p:transition spd="med">
    <p:dissolv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lang="en-US" sz="7200" cap="all" dirty="0" smtClean="0">
                <a:solidFill>
                  <a:srgbClr val="535353"/>
                </a:solidFill>
              </a:rPr>
              <a:t>Testing Android</a:t>
            </a:r>
            <a:endParaRPr sz="7200" cap="all" dirty="0">
              <a:solidFill>
                <a:srgbClr val="535353"/>
              </a:solidFill>
            </a:endParaRPr>
          </a:p>
        </p:txBody>
      </p:sp>
    </p:spTree>
    <p:extLst>
      <p:ext uri="{BB962C8B-B14F-4D97-AF65-F5344CB8AC3E}">
        <p14:creationId xmlns:p14="http://schemas.microsoft.com/office/powerpoint/2010/main" val="339808207"/>
      </p:ext>
    </p:extLst>
  </p:cSld>
  <p:clrMapOvr>
    <a:masterClrMapping/>
  </p:clrMapOvr>
  <p:transition spd="med">
    <p:dissolv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smtClean="0">
                <a:solidFill>
                  <a:srgbClr val="535353"/>
                </a:solidFill>
              </a:rPr>
              <a:t>testing</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n-US" sz="3800" dirty="0" smtClean="0">
                <a:solidFill>
                  <a:srgbClr val="535353"/>
                </a:solidFill>
              </a:rPr>
              <a:t>Android </a:t>
            </a:r>
            <a:r>
              <a:rPr lang="en-US" sz="3800" dirty="0" err="1" smtClean="0">
                <a:solidFill>
                  <a:srgbClr val="535353"/>
                </a:solidFill>
              </a:rPr>
              <a:t>utiliza</a:t>
            </a:r>
            <a:r>
              <a:rPr lang="en-US" sz="3800" dirty="0" smtClean="0">
                <a:solidFill>
                  <a:srgbClr val="535353"/>
                </a:solidFill>
              </a:rPr>
              <a:t> JUnit3. JUnit4 no </a:t>
            </a:r>
            <a:r>
              <a:rPr lang="en-US" sz="3800" dirty="0" err="1" smtClean="0">
                <a:solidFill>
                  <a:srgbClr val="535353"/>
                </a:solidFill>
              </a:rPr>
              <a:t>es</a:t>
            </a:r>
            <a:r>
              <a:rPr lang="en-US" sz="3800" dirty="0" smtClean="0">
                <a:solidFill>
                  <a:srgbClr val="535353"/>
                </a:solidFill>
              </a:rPr>
              <a:t> compatible con la SDK de Android.</a:t>
            </a:r>
            <a:endParaRPr lang="en-US" dirty="0"/>
          </a:p>
          <a:p>
            <a:pPr lvl="1">
              <a:buClrTx/>
              <a:buSzPct val="125000"/>
              <a:defRPr sz="1800">
                <a:solidFill>
                  <a:srgbClr val="000000"/>
                </a:solidFill>
              </a:defRPr>
            </a:pPr>
            <a:r>
              <a:rPr lang="en-US" sz="3800" dirty="0" err="1" smtClean="0">
                <a:solidFill>
                  <a:srgbClr val="535353"/>
                </a:solidFill>
              </a:rPr>
              <a:t>Distinguimos</a:t>
            </a:r>
            <a:r>
              <a:rPr lang="en-US" sz="3800" dirty="0" smtClean="0">
                <a:solidFill>
                  <a:srgbClr val="535353"/>
                </a:solidFill>
              </a:rPr>
              <a:t> 3 </a:t>
            </a:r>
            <a:r>
              <a:rPr lang="en-US" sz="3800" dirty="0" err="1" smtClean="0">
                <a:solidFill>
                  <a:srgbClr val="535353"/>
                </a:solidFill>
              </a:rPr>
              <a:t>frentes</a:t>
            </a:r>
            <a:r>
              <a:rPr lang="en-US" sz="3800" dirty="0" smtClean="0">
                <a:solidFill>
                  <a:srgbClr val="535353"/>
                </a:solidFill>
              </a:rPr>
              <a:t> </a:t>
            </a:r>
            <a:r>
              <a:rPr lang="en-US" sz="3800" dirty="0" err="1" smtClean="0">
                <a:solidFill>
                  <a:srgbClr val="535353"/>
                </a:solidFill>
              </a:rPr>
              <a:t>diferentes</a:t>
            </a:r>
            <a:endParaRPr lang="en-US" dirty="0"/>
          </a:p>
          <a:p>
            <a:pPr lvl="2">
              <a:buClrTx/>
              <a:buSzPct val="125000"/>
              <a:defRPr sz="1800">
                <a:solidFill>
                  <a:srgbClr val="000000"/>
                </a:solidFill>
              </a:defRPr>
            </a:pPr>
            <a:r>
              <a:rPr lang="es-ES" sz="3200" dirty="0" err="1" smtClean="0">
                <a:solidFill>
                  <a:schemeClr val="bg2">
                    <a:lumMod val="50000"/>
                  </a:schemeClr>
                </a:solidFill>
              </a:rPr>
              <a:t>TestCases</a:t>
            </a:r>
            <a:r>
              <a:rPr lang="es-ES" sz="3200" dirty="0" smtClean="0">
                <a:solidFill>
                  <a:schemeClr val="bg2">
                    <a:lumMod val="50000"/>
                  </a:schemeClr>
                </a:solidFill>
              </a:rPr>
              <a:t> unitarios sobre el modelo</a:t>
            </a:r>
          </a:p>
          <a:p>
            <a:pPr lvl="2">
              <a:buClrTx/>
              <a:buSzPct val="125000"/>
              <a:defRPr sz="1800">
                <a:solidFill>
                  <a:srgbClr val="000000"/>
                </a:solidFill>
              </a:defRPr>
            </a:pPr>
            <a:r>
              <a:rPr lang="es-ES" sz="3200" dirty="0" err="1" smtClean="0">
                <a:solidFill>
                  <a:schemeClr val="bg2">
                    <a:lumMod val="50000"/>
                  </a:schemeClr>
                </a:solidFill>
              </a:rPr>
              <a:t>TestCases</a:t>
            </a:r>
            <a:r>
              <a:rPr lang="es-ES" sz="3200" dirty="0" smtClean="0">
                <a:solidFill>
                  <a:schemeClr val="bg2">
                    <a:lumMod val="50000"/>
                  </a:schemeClr>
                </a:solidFill>
              </a:rPr>
              <a:t> sobre las </a:t>
            </a:r>
            <a:r>
              <a:rPr lang="es-ES" sz="3200" dirty="0" err="1" smtClean="0">
                <a:solidFill>
                  <a:schemeClr val="bg2">
                    <a:lumMod val="50000"/>
                  </a:schemeClr>
                </a:solidFill>
              </a:rPr>
              <a:t>activities</a:t>
            </a:r>
            <a:endParaRPr lang="es-ES" sz="3200" dirty="0" smtClean="0">
              <a:solidFill>
                <a:schemeClr val="bg2">
                  <a:lumMod val="50000"/>
                </a:schemeClr>
              </a:solidFill>
            </a:endParaRPr>
          </a:p>
          <a:p>
            <a:pPr lvl="2">
              <a:buClrTx/>
              <a:buSzPct val="125000"/>
              <a:defRPr sz="1800">
                <a:solidFill>
                  <a:srgbClr val="000000"/>
                </a:solidFill>
              </a:defRPr>
            </a:pPr>
            <a:r>
              <a:rPr lang="es-ES" sz="3200" dirty="0" err="1" smtClean="0">
                <a:solidFill>
                  <a:schemeClr val="bg2">
                    <a:lumMod val="50000"/>
                  </a:schemeClr>
                </a:solidFill>
              </a:rPr>
              <a:t>TestCases</a:t>
            </a:r>
            <a:r>
              <a:rPr lang="es-ES" sz="3200" dirty="0" smtClean="0">
                <a:solidFill>
                  <a:schemeClr val="bg2">
                    <a:lumMod val="50000"/>
                  </a:schemeClr>
                </a:solidFill>
              </a:rPr>
              <a:t> de integración</a:t>
            </a:r>
          </a:p>
        </p:txBody>
      </p:sp>
    </p:spTree>
    <p:extLst>
      <p:ext uri="{BB962C8B-B14F-4D97-AF65-F5344CB8AC3E}">
        <p14:creationId xmlns:p14="http://schemas.microsoft.com/office/powerpoint/2010/main" val="29074736"/>
      </p:ext>
    </p:extLst>
  </p:cSld>
  <p:clrMapOvr>
    <a:masterClrMapping/>
  </p:clrMapOvr>
  <p:transition spd="med">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droppedImage.png"/>
          <p:cNvPicPr/>
          <p:nvPr/>
        </p:nvPicPr>
        <p:blipFill>
          <a:blip r:embed="rId2">
            <a:extLst/>
          </a:blip>
          <a:stretch>
            <a:fillRect/>
          </a:stretch>
        </p:blipFill>
        <p:spPr>
          <a:xfrm>
            <a:off x="2184400" y="25400"/>
            <a:ext cx="8623300" cy="9701213"/>
          </a:xfrm>
          <a:prstGeom prst="rect">
            <a:avLst/>
          </a:prstGeom>
          <a:ln w="12700">
            <a:miter lim="400000"/>
          </a:ln>
        </p:spPr>
      </p:pic>
    </p:spTree>
  </p:cSld>
  <p:clrMapOvr>
    <a:masterClrMapping/>
  </p:clrMapOvr>
  <p:transition spd="med">
    <p:dissolv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smtClean="0">
                <a:solidFill>
                  <a:srgbClr val="535353"/>
                </a:solidFill>
              </a:rPr>
              <a:t>testing</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El ciclo de vida de los test pasa por tres fases</a:t>
            </a:r>
          </a:p>
          <a:p>
            <a:pPr lvl="2">
              <a:buClrTx/>
              <a:buSzPct val="125000"/>
              <a:defRPr sz="1800">
                <a:solidFill>
                  <a:srgbClr val="000000"/>
                </a:solidFill>
              </a:defRPr>
            </a:pPr>
            <a:r>
              <a:rPr lang="es-ES" sz="3200" dirty="0" smtClean="0">
                <a:solidFill>
                  <a:schemeClr val="bg2">
                    <a:lumMod val="50000"/>
                  </a:schemeClr>
                </a:solidFill>
              </a:rPr>
              <a:t>Rojo: </a:t>
            </a:r>
            <a:r>
              <a:rPr lang="es-ES" sz="3200" dirty="0" err="1" smtClean="0">
                <a:solidFill>
                  <a:schemeClr val="bg2">
                    <a:lumMod val="50000"/>
                  </a:schemeClr>
                </a:solidFill>
              </a:rPr>
              <a:t>Tests</a:t>
            </a:r>
            <a:r>
              <a:rPr lang="es-ES" sz="3200" dirty="0" smtClean="0">
                <a:solidFill>
                  <a:schemeClr val="bg2">
                    <a:lumMod val="50000"/>
                  </a:schemeClr>
                </a:solidFill>
              </a:rPr>
              <a:t> creados falta implementación</a:t>
            </a:r>
          </a:p>
          <a:p>
            <a:pPr lvl="2">
              <a:buClrTx/>
              <a:buSzPct val="125000"/>
              <a:defRPr sz="1800">
                <a:solidFill>
                  <a:srgbClr val="000000"/>
                </a:solidFill>
              </a:defRPr>
            </a:pPr>
            <a:r>
              <a:rPr lang="es-ES" sz="3200" dirty="0" smtClean="0">
                <a:solidFill>
                  <a:schemeClr val="bg2">
                    <a:lumMod val="50000"/>
                  </a:schemeClr>
                </a:solidFill>
              </a:rPr>
              <a:t>Verde: Pasan los test después de la implementación</a:t>
            </a:r>
          </a:p>
          <a:p>
            <a:pPr lvl="2">
              <a:buClrTx/>
              <a:buSzPct val="125000"/>
              <a:defRPr sz="1800">
                <a:solidFill>
                  <a:srgbClr val="000000"/>
                </a:solidFill>
              </a:defRPr>
            </a:pPr>
            <a:r>
              <a:rPr lang="es-ES" sz="3200" dirty="0" smtClean="0">
                <a:solidFill>
                  <a:schemeClr val="bg2">
                    <a:lumMod val="50000"/>
                  </a:schemeClr>
                </a:solidFill>
              </a:rPr>
              <a:t>Amarillo: </a:t>
            </a:r>
            <a:r>
              <a:rPr lang="es-ES" sz="3200" dirty="0" err="1" smtClean="0">
                <a:solidFill>
                  <a:schemeClr val="bg2">
                    <a:lumMod val="50000"/>
                  </a:schemeClr>
                </a:solidFill>
              </a:rPr>
              <a:t>Refactorizamos</a:t>
            </a:r>
            <a:endParaRPr lang="es-ES" sz="3200" dirty="0" smtClean="0">
              <a:solidFill>
                <a:schemeClr val="bg2">
                  <a:lumMod val="50000"/>
                </a:schemeClr>
              </a:solidFill>
            </a:endParaRPr>
          </a:p>
          <a:p>
            <a:pPr lvl="2">
              <a:buClrTx/>
              <a:buSzPct val="125000"/>
              <a:defRPr sz="1800">
                <a:solidFill>
                  <a:srgbClr val="000000"/>
                </a:solidFill>
              </a:defRPr>
            </a:pPr>
            <a:endParaRPr lang="es-ES" sz="3200" dirty="0">
              <a:solidFill>
                <a:schemeClr val="bg2">
                  <a:lumMod val="50000"/>
                </a:schemeClr>
              </a:solidFill>
            </a:endParaRPr>
          </a:p>
          <a:p>
            <a:pPr lvl="1">
              <a:buClrTx/>
              <a:buSzPct val="125000"/>
              <a:defRPr sz="1800">
                <a:solidFill>
                  <a:srgbClr val="000000"/>
                </a:solidFill>
              </a:defRPr>
            </a:pPr>
            <a:r>
              <a:rPr lang="es-ES" sz="3200" dirty="0" smtClean="0">
                <a:solidFill>
                  <a:schemeClr val="bg2">
                    <a:lumMod val="50000"/>
                  </a:schemeClr>
                </a:solidFill>
              </a:rPr>
              <a:t>Cada vez que </a:t>
            </a:r>
            <a:r>
              <a:rPr lang="es-ES" sz="3200" dirty="0" err="1" smtClean="0">
                <a:solidFill>
                  <a:schemeClr val="bg2">
                    <a:lumMod val="50000"/>
                  </a:schemeClr>
                </a:solidFill>
              </a:rPr>
              <a:t>refactorizamos</a:t>
            </a:r>
            <a:r>
              <a:rPr lang="es-ES" sz="3200" dirty="0" smtClean="0">
                <a:solidFill>
                  <a:schemeClr val="bg2">
                    <a:lumMod val="50000"/>
                  </a:schemeClr>
                </a:solidFill>
              </a:rPr>
              <a:t> es importante ejecutar toda la suite de test</a:t>
            </a:r>
            <a:endParaRPr lang="es-ES" sz="3200" dirty="0" smtClean="0">
              <a:solidFill>
                <a:schemeClr val="bg2">
                  <a:lumMod val="50000"/>
                </a:schemeClr>
              </a:solidFill>
            </a:endParaRPr>
          </a:p>
        </p:txBody>
      </p:sp>
    </p:spTree>
    <p:extLst>
      <p:ext uri="{BB962C8B-B14F-4D97-AF65-F5344CB8AC3E}">
        <p14:creationId xmlns:p14="http://schemas.microsoft.com/office/powerpoint/2010/main" val="2138224892"/>
      </p:ext>
    </p:extLst>
  </p:cSld>
  <p:clrMapOvr>
    <a:masterClrMapping/>
  </p:clrMapOvr>
  <p:transition spd="med">
    <p:dissolv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smtClean="0">
                <a:solidFill>
                  <a:srgbClr val="535353"/>
                </a:solidFill>
              </a:rPr>
              <a:t>testing</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El ciclo de vida de los test pasa por tres fases</a:t>
            </a:r>
          </a:p>
          <a:p>
            <a:pPr lvl="2">
              <a:buClrTx/>
              <a:buSzPct val="125000"/>
              <a:defRPr sz="1800">
                <a:solidFill>
                  <a:srgbClr val="000000"/>
                </a:solidFill>
              </a:defRPr>
            </a:pPr>
            <a:r>
              <a:rPr lang="es-ES" sz="3200" dirty="0" smtClean="0">
                <a:solidFill>
                  <a:schemeClr val="bg2">
                    <a:lumMod val="50000"/>
                  </a:schemeClr>
                </a:solidFill>
              </a:rPr>
              <a:t>Rojo: </a:t>
            </a:r>
            <a:r>
              <a:rPr lang="es-ES" sz="3200" dirty="0" err="1" smtClean="0">
                <a:solidFill>
                  <a:schemeClr val="bg2">
                    <a:lumMod val="50000"/>
                  </a:schemeClr>
                </a:solidFill>
              </a:rPr>
              <a:t>Tests</a:t>
            </a:r>
            <a:r>
              <a:rPr lang="es-ES" sz="3200" dirty="0" smtClean="0">
                <a:solidFill>
                  <a:schemeClr val="bg2">
                    <a:lumMod val="50000"/>
                  </a:schemeClr>
                </a:solidFill>
              </a:rPr>
              <a:t> creados falta implementación</a:t>
            </a:r>
          </a:p>
          <a:p>
            <a:pPr lvl="2">
              <a:buClrTx/>
              <a:buSzPct val="125000"/>
              <a:defRPr sz="1800">
                <a:solidFill>
                  <a:srgbClr val="000000"/>
                </a:solidFill>
              </a:defRPr>
            </a:pPr>
            <a:r>
              <a:rPr lang="es-ES" sz="3200" dirty="0" smtClean="0">
                <a:solidFill>
                  <a:schemeClr val="bg2">
                    <a:lumMod val="50000"/>
                  </a:schemeClr>
                </a:solidFill>
              </a:rPr>
              <a:t>Verde: Pasan los test después de la implementación</a:t>
            </a:r>
          </a:p>
          <a:p>
            <a:pPr lvl="2">
              <a:buClrTx/>
              <a:buSzPct val="125000"/>
              <a:defRPr sz="1800">
                <a:solidFill>
                  <a:srgbClr val="000000"/>
                </a:solidFill>
              </a:defRPr>
            </a:pPr>
            <a:r>
              <a:rPr lang="es-ES" sz="3200" dirty="0" smtClean="0">
                <a:solidFill>
                  <a:schemeClr val="bg2">
                    <a:lumMod val="50000"/>
                  </a:schemeClr>
                </a:solidFill>
              </a:rPr>
              <a:t>Amarillo: </a:t>
            </a:r>
            <a:r>
              <a:rPr lang="es-ES" sz="3200" dirty="0" err="1" smtClean="0">
                <a:solidFill>
                  <a:schemeClr val="bg2">
                    <a:lumMod val="50000"/>
                  </a:schemeClr>
                </a:solidFill>
              </a:rPr>
              <a:t>Refactorizamos</a:t>
            </a:r>
            <a:endParaRPr lang="es-ES" sz="3200" dirty="0" smtClean="0">
              <a:solidFill>
                <a:schemeClr val="bg2">
                  <a:lumMod val="50000"/>
                </a:schemeClr>
              </a:solidFill>
            </a:endParaRPr>
          </a:p>
          <a:p>
            <a:pPr lvl="2">
              <a:buClrTx/>
              <a:buSzPct val="125000"/>
              <a:defRPr sz="1800">
                <a:solidFill>
                  <a:srgbClr val="000000"/>
                </a:solidFill>
              </a:defRPr>
            </a:pPr>
            <a:endParaRPr lang="es-ES" sz="3200" dirty="0">
              <a:solidFill>
                <a:schemeClr val="bg2">
                  <a:lumMod val="50000"/>
                </a:schemeClr>
              </a:solidFill>
            </a:endParaRPr>
          </a:p>
          <a:p>
            <a:pPr lvl="1">
              <a:buClrTx/>
              <a:buSzPct val="125000"/>
              <a:defRPr sz="1800">
                <a:solidFill>
                  <a:srgbClr val="000000"/>
                </a:solidFill>
              </a:defRPr>
            </a:pPr>
            <a:r>
              <a:rPr lang="es-ES" sz="3200" dirty="0" smtClean="0">
                <a:solidFill>
                  <a:schemeClr val="bg2">
                    <a:lumMod val="50000"/>
                  </a:schemeClr>
                </a:solidFill>
              </a:rPr>
              <a:t>Cada vez que </a:t>
            </a:r>
            <a:r>
              <a:rPr lang="es-ES" sz="3200" dirty="0" err="1" smtClean="0">
                <a:solidFill>
                  <a:schemeClr val="bg2">
                    <a:lumMod val="50000"/>
                  </a:schemeClr>
                </a:solidFill>
              </a:rPr>
              <a:t>refactorizamos</a:t>
            </a:r>
            <a:r>
              <a:rPr lang="es-ES" sz="3200" dirty="0" smtClean="0">
                <a:solidFill>
                  <a:schemeClr val="bg2">
                    <a:lumMod val="50000"/>
                  </a:schemeClr>
                </a:solidFill>
              </a:rPr>
              <a:t> es importante ejecutar toda la suite de test</a:t>
            </a:r>
            <a:endParaRPr lang="es-ES" sz="3200" dirty="0" smtClean="0">
              <a:solidFill>
                <a:schemeClr val="bg2">
                  <a:lumMod val="50000"/>
                </a:schemeClr>
              </a:solidFill>
            </a:endParaRPr>
          </a:p>
        </p:txBody>
      </p:sp>
    </p:spTree>
    <p:extLst>
      <p:ext uri="{BB962C8B-B14F-4D97-AF65-F5344CB8AC3E}">
        <p14:creationId xmlns:p14="http://schemas.microsoft.com/office/powerpoint/2010/main" val="2404460013"/>
      </p:ext>
    </p:extLst>
  </p:cSld>
  <p:clrMapOvr>
    <a:masterClrMapping/>
  </p:clrMapOvr>
  <p:transition spd="med">
    <p:dissolv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smtClean="0">
                <a:solidFill>
                  <a:srgbClr val="535353"/>
                </a:solidFill>
              </a:rPr>
              <a:t>testing</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200" dirty="0" smtClean="0">
                <a:solidFill>
                  <a:schemeClr val="bg2">
                    <a:lumMod val="50000"/>
                  </a:schemeClr>
                </a:solidFill>
              </a:rPr>
              <a:t>Para preparar los test usamos un conjunto de métodos para </a:t>
            </a:r>
            <a:r>
              <a:rPr lang="es-ES" sz="3200" dirty="0" err="1" smtClean="0">
                <a:solidFill>
                  <a:schemeClr val="bg2">
                    <a:lumMod val="50000"/>
                  </a:schemeClr>
                </a:solidFill>
              </a:rPr>
              <a:t>setup</a:t>
            </a:r>
            <a:endParaRPr lang="es-ES" sz="3200" dirty="0" smtClean="0">
              <a:solidFill>
                <a:schemeClr val="bg2">
                  <a:lumMod val="50000"/>
                </a:schemeClr>
              </a:solidFill>
            </a:endParaRPr>
          </a:p>
          <a:p>
            <a:pPr lvl="2">
              <a:buClrTx/>
              <a:buSzPct val="125000"/>
              <a:defRPr sz="1800">
                <a:solidFill>
                  <a:srgbClr val="000000"/>
                </a:solidFill>
              </a:defRPr>
            </a:pPr>
            <a:r>
              <a:rPr lang="es-ES" sz="3200" dirty="0" smtClean="0">
                <a:solidFill>
                  <a:schemeClr val="bg2">
                    <a:lumMod val="50000"/>
                  </a:schemeClr>
                </a:solidFill>
              </a:rPr>
              <a:t>Constructor por defecto (</a:t>
            </a:r>
            <a:r>
              <a:rPr lang="es-ES" sz="3200" dirty="0" err="1" smtClean="0">
                <a:solidFill>
                  <a:schemeClr val="bg2">
                    <a:lumMod val="50000"/>
                  </a:schemeClr>
                </a:solidFill>
              </a:rPr>
              <a:t>binding</a:t>
            </a:r>
            <a:r>
              <a:rPr lang="es-ES" sz="3200" dirty="0" smtClean="0">
                <a:solidFill>
                  <a:schemeClr val="bg2">
                    <a:lumMod val="50000"/>
                  </a:schemeClr>
                </a:solidFill>
              </a:rPr>
              <a:t>)</a:t>
            </a:r>
          </a:p>
          <a:p>
            <a:pPr lvl="2">
              <a:buClrTx/>
              <a:buSzPct val="125000"/>
              <a:defRPr sz="1800">
                <a:solidFill>
                  <a:srgbClr val="000000"/>
                </a:solidFill>
              </a:defRPr>
            </a:pPr>
            <a:r>
              <a:rPr lang="es-ES" sz="3200" dirty="0" err="1" smtClean="0">
                <a:solidFill>
                  <a:schemeClr val="bg2">
                    <a:lumMod val="50000"/>
                  </a:schemeClr>
                </a:solidFill>
              </a:rPr>
              <a:t>Setup</a:t>
            </a:r>
            <a:r>
              <a:rPr lang="es-ES" sz="3200" dirty="0" smtClean="0">
                <a:solidFill>
                  <a:schemeClr val="bg2">
                    <a:lumMod val="50000"/>
                  </a:schemeClr>
                </a:solidFill>
              </a:rPr>
              <a:t>() – se ejecuta antes de cada test y hacemos el </a:t>
            </a:r>
            <a:r>
              <a:rPr lang="es-ES" sz="3200" dirty="0" err="1" smtClean="0">
                <a:solidFill>
                  <a:schemeClr val="bg2">
                    <a:lumMod val="50000"/>
                  </a:schemeClr>
                </a:solidFill>
              </a:rPr>
              <a:t>bind</a:t>
            </a:r>
            <a:r>
              <a:rPr lang="es-ES" sz="3200" dirty="0" smtClean="0">
                <a:solidFill>
                  <a:schemeClr val="bg2">
                    <a:lumMod val="50000"/>
                  </a:schemeClr>
                </a:solidFill>
              </a:rPr>
              <a:t> </a:t>
            </a:r>
          </a:p>
          <a:p>
            <a:pPr lvl="2">
              <a:buClrTx/>
              <a:buSzPct val="125000"/>
              <a:defRPr sz="1800">
                <a:solidFill>
                  <a:srgbClr val="000000"/>
                </a:solidFill>
              </a:defRPr>
            </a:pPr>
            <a:r>
              <a:rPr lang="es-ES" sz="3200" dirty="0" err="1" smtClean="0">
                <a:solidFill>
                  <a:schemeClr val="bg2">
                    <a:lumMod val="50000"/>
                  </a:schemeClr>
                </a:solidFill>
              </a:rPr>
              <a:t>tearDown</a:t>
            </a:r>
            <a:r>
              <a:rPr lang="es-ES" sz="3200" dirty="0" smtClean="0">
                <a:solidFill>
                  <a:schemeClr val="bg2">
                    <a:lumMod val="50000"/>
                  </a:schemeClr>
                </a:solidFill>
              </a:rPr>
              <a:t>() – se ejecuta al finalizar los test</a:t>
            </a:r>
          </a:p>
          <a:p>
            <a:pPr lvl="1">
              <a:buClrTx/>
              <a:buSzPct val="125000"/>
              <a:defRPr sz="1800">
                <a:solidFill>
                  <a:srgbClr val="000000"/>
                </a:solidFill>
              </a:defRPr>
            </a:pPr>
            <a:r>
              <a:rPr lang="es-ES" sz="3200" dirty="0" smtClean="0">
                <a:solidFill>
                  <a:schemeClr val="bg2">
                    <a:lumMod val="50000"/>
                  </a:schemeClr>
                </a:solidFill>
              </a:rPr>
              <a:t>Para los test funcionales usamos la </a:t>
            </a:r>
            <a:r>
              <a:rPr lang="es-ES" sz="3200" dirty="0" err="1" smtClean="0">
                <a:solidFill>
                  <a:schemeClr val="bg2">
                    <a:lumMod val="50000"/>
                  </a:schemeClr>
                </a:solidFill>
              </a:rPr>
              <a:t>intrumentación</a:t>
            </a:r>
            <a:r>
              <a:rPr lang="es-ES" sz="3200" dirty="0" smtClean="0">
                <a:solidFill>
                  <a:schemeClr val="bg2">
                    <a:lumMod val="50000"/>
                  </a:schemeClr>
                </a:solidFill>
              </a:rPr>
              <a:t> </a:t>
            </a:r>
          </a:p>
          <a:p>
            <a:pPr lvl="1">
              <a:buClrTx/>
              <a:buSzPct val="125000"/>
              <a:defRPr sz="1800">
                <a:solidFill>
                  <a:srgbClr val="000000"/>
                </a:solidFill>
              </a:defRPr>
            </a:pPr>
            <a:r>
              <a:rPr lang="es-ES" sz="3200" dirty="0" smtClean="0">
                <a:solidFill>
                  <a:schemeClr val="bg2">
                    <a:lumMod val="50000"/>
                  </a:schemeClr>
                </a:solidFill>
              </a:rPr>
              <a:t>Montamos el proyecto para los test en uno separado</a:t>
            </a:r>
          </a:p>
        </p:txBody>
      </p:sp>
    </p:spTree>
    <p:extLst>
      <p:ext uri="{BB962C8B-B14F-4D97-AF65-F5344CB8AC3E}">
        <p14:creationId xmlns:p14="http://schemas.microsoft.com/office/powerpoint/2010/main" val="2305405953"/>
      </p:ext>
    </p:extLst>
  </p:cSld>
  <p:clrMapOvr>
    <a:masterClrMapping/>
  </p:clrMapOvr>
  <p:transition spd="med">
    <p:dissolv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smtClean="0">
                <a:solidFill>
                  <a:srgbClr val="535353"/>
                </a:solidFill>
              </a:rPr>
              <a:t>testing</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Con los test de la UI debemos indicar que el test corre en el </a:t>
            </a:r>
            <a:r>
              <a:rPr lang="es-ES" sz="3600" dirty="0" err="1" smtClean="0">
                <a:solidFill>
                  <a:schemeClr val="bg2">
                    <a:lumMod val="50000"/>
                  </a:schemeClr>
                </a:solidFill>
              </a:rPr>
              <a:t>Thread</a:t>
            </a:r>
            <a:r>
              <a:rPr lang="es-ES" sz="3600" dirty="0" smtClean="0">
                <a:solidFill>
                  <a:schemeClr val="bg2">
                    <a:lumMod val="50000"/>
                  </a:schemeClr>
                </a:solidFill>
              </a:rPr>
              <a:t> de la UI</a:t>
            </a:r>
          </a:p>
          <a:p>
            <a:pPr lvl="2">
              <a:buClrTx/>
              <a:buSzPct val="125000"/>
              <a:defRPr sz="1800">
                <a:solidFill>
                  <a:srgbClr val="000000"/>
                </a:solidFill>
              </a:defRPr>
            </a:pPr>
            <a:r>
              <a:rPr lang="es-ES" sz="3600" dirty="0" smtClean="0">
                <a:solidFill>
                  <a:schemeClr val="bg2">
                    <a:lumMod val="50000"/>
                  </a:schemeClr>
                </a:solidFill>
              </a:rPr>
              <a:t>@</a:t>
            </a:r>
            <a:r>
              <a:rPr lang="es-ES" sz="3600" dirty="0" err="1" smtClean="0">
                <a:solidFill>
                  <a:schemeClr val="bg2">
                    <a:lumMod val="50000"/>
                  </a:schemeClr>
                </a:solidFill>
              </a:rPr>
              <a:t>UIThradTest</a:t>
            </a:r>
            <a:endParaRPr lang="es-ES" sz="3600" dirty="0" smtClean="0">
              <a:solidFill>
                <a:schemeClr val="bg2">
                  <a:lumMod val="50000"/>
                </a:schemeClr>
              </a:solidFill>
            </a:endParaRPr>
          </a:p>
          <a:p>
            <a:pPr lvl="2">
              <a:buClrTx/>
              <a:buSzPct val="125000"/>
              <a:defRPr sz="1800">
                <a:solidFill>
                  <a:srgbClr val="000000"/>
                </a:solidFill>
              </a:defRPr>
            </a:pPr>
            <a:endParaRPr lang="es-ES" sz="3600" dirty="0">
              <a:solidFill>
                <a:schemeClr val="bg2">
                  <a:lumMod val="50000"/>
                </a:schemeClr>
              </a:solidFill>
            </a:endParaRPr>
          </a:p>
          <a:p>
            <a:pPr lvl="1">
              <a:buClrTx/>
              <a:buSzPct val="125000"/>
              <a:defRPr sz="1800">
                <a:solidFill>
                  <a:srgbClr val="000000"/>
                </a:solidFill>
              </a:defRPr>
            </a:pPr>
            <a:r>
              <a:rPr lang="es-ES" sz="3600" dirty="0" smtClean="0">
                <a:solidFill>
                  <a:schemeClr val="bg2">
                    <a:lumMod val="50000"/>
                  </a:schemeClr>
                </a:solidFill>
              </a:rPr>
              <a:t>Aun que su uso es raro podemos establecer un conjunto de precondiciones para los test</a:t>
            </a:r>
          </a:p>
          <a:p>
            <a:pPr lvl="2">
              <a:buClrTx/>
              <a:buSzPct val="125000"/>
              <a:defRPr sz="1800">
                <a:solidFill>
                  <a:srgbClr val="000000"/>
                </a:solidFill>
              </a:defRPr>
            </a:pPr>
            <a:r>
              <a:rPr lang="es-ES" sz="3600" dirty="0" err="1" smtClean="0">
                <a:solidFill>
                  <a:schemeClr val="bg2">
                    <a:lumMod val="50000"/>
                  </a:schemeClr>
                </a:solidFill>
              </a:rPr>
              <a:t>testPreconditions</a:t>
            </a:r>
            <a:r>
              <a:rPr lang="es-ES" sz="3600" dirty="0" smtClean="0">
                <a:solidFill>
                  <a:schemeClr val="bg2">
                    <a:lumMod val="50000"/>
                  </a:schemeClr>
                </a:solidFill>
              </a:rPr>
              <a:t>()</a:t>
            </a:r>
          </a:p>
        </p:txBody>
      </p:sp>
    </p:spTree>
    <p:extLst>
      <p:ext uri="{BB962C8B-B14F-4D97-AF65-F5344CB8AC3E}">
        <p14:creationId xmlns:p14="http://schemas.microsoft.com/office/powerpoint/2010/main" val="1621812187"/>
      </p:ext>
    </p:extLst>
  </p:cSld>
  <p:clrMapOvr>
    <a:masterClrMapping/>
  </p:clrMapOvr>
  <p:transition spd="med">
    <p:dissolv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smtClean="0">
                <a:solidFill>
                  <a:srgbClr val="535353"/>
                </a:solidFill>
              </a:rPr>
              <a:t>testing</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La vinculaci</a:t>
            </a:r>
            <a:r>
              <a:rPr lang="es-ES" sz="3600" dirty="0" smtClean="0">
                <a:solidFill>
                  <a:schemeClr val="bg2">
                    <a:lumMod val="50000"/>
                  </a:schemeClr>
                </a:solidFill>
              </a:rPr>
              <a:t>ón entre proyectos se </a:t>
            </a:r>
            <a:r>
              <a:rPr lang="es-ES" sz="3600" dirty="0" err="1" smtClean="0">
                <a:solidFill>
                  <a:schemeClr val="bg2">
                    <a:lumMod val="50000"/>
                  </a:schemeClr>
                </a:solidFill>
              </a:rPr>
              <a:t>raliza</a:t>
            </a:r>
            <a:r>
              <a:rPr lang="es-ES" sz="3600" dirty="0" smtClean="0">
                <a:solidFill>
                  <a:schemeClr val="bg2">
                    <a:lumMod val="50000"/>
                  </a:schemeClr>
                </a:solidFill>
              </a:rPr>
              <a:t> a través del </a:t>
            </a:r>
            <a:r>
              <a:rPr lang="es-ES" sz="3600" dirty="0" err="1" smtClean="0">
                <a:solidFill>
                  <a:schemeClr val="bg2">
                    <a:lumMod val="50000"/>
                  </a:schemeClr>
                </a:solidFill>
              </a:rPr>
              <a:t>mánifest</a:t>
            </a:r>
            <a:r>
              <a:rPr lang="es-ES" sz="3600" dirty="0" smtClean="0">
                <a:solidFill>
                  <a:schemeClr val="bg2">
                    <a:lumMod val="50000"/>
                  </a:schemeClr>
                </a:solidFill>
              </a:rPr>
              <a:t> con el </a:t>
            </a:r>
            <a:r>
              <a:rPr lang="es-ES" sz="3600" dirty="0" err="1" smtClean="0">
                <a:solidFill>
                  <a:schemeClr val="bg2">
                    <a:lumMod val="50000"/>
                  </a:schemeClr>
                </a:solidFill>
              </a:rPr>
              <a:t>targetPackage</a:t>
            </a:r>
            <a:endParaRPr lang="es-ES" sz="3600" dirty="0" smtClean="0">
              <a:solidFill>
                <a:schemeClr val="bg2">
                  <a:lumMod val="50000"/>
                </a:schemeClr>
              </a:solidFill>
            </a:endParaRPr>
          </a:p>
          <a:p>
            <a:pPr marL="381000" lvl="1" indent="0">
              <a:buClrTx/>
              <a:buSzPct val="125000"/>
              <a:buNone/>
              <a:defRPr sz="1800">
                <a:solidFill>
                  <a:srgbClr val="000000"/>
                </a:solidFill>
              </a:defRPr>
            </a:pPr>
            <a:endParaRPr lang="es-ES" sz="3600" dirty="0" smtClean="0">
              <a:solidFill>
                <a:schemeClr val="bg2">
                  <a:lumMod val="50000"/>
                </a:schemeClr>
              </a:solidFill>
            </a:endParaRPr>
          </a:p>
        </p:txBody>
      </p:sp>
      <p:sp>
        <p:nvSpPr>
          <p:cNvPr id="2" name="TextBox 1"/>
          <p:cNvSpPr txBox="1"/>
          <p:nvPr/>
        </p:nvSpPr>
        <p:spPr>
          <a:xfrm>
            <a:off x="813768" y="4009020"/>
            <a:ext cx="11521280" cy="490390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sz="2400" dirty="0"/>
              <a:t>&lt;? Xml version = "1.0" encoding="utf-8"?&gt; </a:t>
            </a:r>
          </a:p>
          <a:p>
            <a:pPr algn="l" rtl="0" latinLnBrk="1" hangingPunct="0"/>
            <a:r>
              <a:rPr lang="en-US" sz="2400" dirty="0"/>
              <a:t>&lt;manifest  </a:t>
            </a:r>
            <a:r>
              <a:rPr lang="en-US" sz="2400" dirty="0" err="1"/>
              <a:t>xmlns:android</a:t>
            </a:r>
            <a:r>
              <a:rPr lang="en-US" sz="2400" dirty="0"/>
              <a:t> = "http://schemas.android.com/</a:t>
            </a:r>
            <a:r>
              <a:rPr lang="en-US" sz="2400" dirty="0" err="1"/>
              <a:t>apk</a:t>
            </a:r>
            <a:r>
              <a:rPr lang="en-US" sz="2400" dirty="0"/>
              <a:t>/res/android" </a:t>
            </a:r>
          </a:p>
          <a:p>
            <a:pPr algn="l" rtl="0" latinLnBrk="1" hangingPunct="0"/>
            <a:r>
              <a:rPr lang="en-US" sz="2400" dirty="0"/>
              <a:t>      package = "</a:t>
            </a:r>
            <a:r>
              <a:rPr lang="en-US" sz="2400" dirty="0" err="1"/>
              <a:t>de.vogella.android.test.target.test</a:t>
            </a:r>
            <a:r>
              <a:rPr lang="en-US" sz="2400" dirty="0"/>
              <a:t>" </a:t>
            </a:r>
          </a:p>
          <a:p>
            <a:pPr algn="l" rtl="0" latinLnBrk="1" hangingPunct="0"/>
            <a:r>
              <a:rPr lang="en-US" sz="2400" dirty="0"/>
              <a:t>      </a:t>
            </a:r>
            <a:r>
              <a:rPr lang="en-US" sz="2400" dirty="0" err="1"/>
              <a:t>android:versionCode</a:t>
            </a:r>
            <a:r>
              <a:rPr lang="en-US" sz="2400" dirty="0"/>
              <a:t> = "1" </a:t>
            </a:r>
          </a:p>
          <a:p>
            <a:pPr algn="l" rtl="0" latinLnBrk="1" hangingPunct="0"/>
            <a:r>
              <a:rPr lang="en-US" sz="2400" dirty="0"/>
              <a:t>      </a:t>
            </a:r>
            <a:r>
              <a:rPr lang="en-US" sz="2400" dirty="0" err="1"/>
              <a:t>android:versionName</a:t>
            </a:r>
            <a:r>
              <a:rPr lang="en-US" sz="2400" dirty="0"/>
              <a:t> = "1.0" &gt; </a:t>
            </a:r>
          </a:p>
          <a:p>
            <a:pPr algn="l" rtl="0" latinLnBrk="1" hangingPunct="0"/>
            <a:r>
              <a:rPr lang="en-US" sz="2400" dirty="0" smtClean="0"/>
              <a:t>    </a:t>
            </a:r>
            <a:r>
              <a:rPr lang="en-US" sz="2400" dirty="0"/>
              <a:t>&lt;uses-</a:t>
            </a:r>
            <a:r>
              <a:rPr lang="en-US" sz="2400" dirty="0" err="1"/>
              <a:t>sdk</a:t>
            </a:r>
            <a:r>
              <a:rPr lang="en-US" sz="2400" dirty="0"/>
              <a:t>  </a:t>
            </a:r>
            <a:r>
              <a:rPr lang="en-US" sz="2400" dirty="0" err="1"/>
              <a:t>android:minSdkVersion</a:t>
            </a:r>
            <a:r>
              <a:rPr lang="en-US" sz="2400" dirty="0"/>
              <a:t> = "8" /&gt; </a:t>
            </a:r>
          </a:p>
          <a:p>
            <a:pPr algn="l" rtl="0" latinLnBrk="1" hangingPunct="0"/>
            <a:r>
              <a:rPr lang="en-US" sz="2400" dirty="0"/>
              <a:t>    &lt;instrumentation  </a:t>
            </a:r>
          </a:p>
          <a:p>
            <a:pPr algn="l" rtl="0" latinLnBrk="1" hangingPunct="0"/>
            <a:r>
              <a:rPr lang="en-US" sz="2400" dirty="0"/>
              <a:t>        </a:t>
            </a:r>
            <a:r>
              <a:rPr lang="en-US" sz="2400" b="1" dirty="0" err="1"/>
              <a:t>android:targetPackage</a:t>
            </a:r>
            <a:r>
              <a:rPr lang="en-US" sz="2400" b="1" dirty="0"/>
              <a:t> </a:t>
            </a:r>
            <a:r>
              <a:rPr lang="en-US" sz="2400" dirty="0"/>
              <a:t>= "</a:t>
            </a:r>
            <a:r>
              <a:rPr lang="en-US" sz="2400" dirty="0" err="1"/>
              <a:t>de.vogella.android.test.target</a:t>
            </a:r>
            <a:r>
              <a:rPr lang="en-US" sz="2400" dirty="0"/>
              <a:t>"  </a:t>
            </a:r>
          </a:p>
          <a:p>
            <a:pPr algn="l" rtl="0" latinLnBrk="1" hangingPunct="0"/>
            <a:r>
              <a:rPr lang="en-US" sz="2400" dirty="0"/>
              <a:t>        </a:t>
            </a:r>
            <a:r>
              <a:rPr lang="en-US" sz="2400" dirty="0" err="1"/>
              <a:t>android:name</a:t>
            </a:r>
            <a:r>
              <a:rPr lang="en-US" sz="2400" dirty="0"/>
              <a:t> = "</a:t>
            </a:r>
            <a:r>
              <a:rPr lang="en-US" sz="2400" dirty="0" err="1"/>
              <a:t>android.test.InstrumentationTestRunner</a:t>
            </a:r>
            <a:r>
              <a:rPr lang="en-US" sz="2400" dirty="0"/>
              <a:t>" /&gt; </a:t>
            </a:r>
            <a:endParaRPr lang="en-US" sz="2400" dirty="0" smtClean="0"/>
          </a:p>
          <a:p>
            <a:pPr algn="l" rtl="0" latinLnBrk="1" hangingPunct="0"/>
            <a:endParaRPr lang="en-US" sz="2400" dirty="0"/>
          </a:p>
          <a:p>
            <a:pPr algn="l" rtl="0" latinLnBrk="1" hangingPunct="0"/>
            <a:r>
              <a:rPr lang="en-US" sz="2400" dirty="0"/>
              <a:t>    &lt;application  </a:t>
            </a:r>
            <a:r>
              <a:rPr lang="en-US" sz="2400" dirty="0" err="1"/>
              <a:t>android:icon</a:t>
            </a:r>
            <a:r>
              <a:rPr lang="en-US" sz="2400" dirty="0"/>
              <a:t> = "@</a:t>
            </a:r>
            <a:r>
              <a:rPr lang="en-US" sz="2400" dirty="0" err="1"/>
              <a:t>drawable</a:t>
            </a:r>
            <a:r>
              <a:rPr lang="en-US" sz="2400" dirty="0"/>
              <a:t>/icon"  </a:t>
            </a:r>
            <a:r>
              <a:rPr lang="en-US" sz="2400" dirty="0" err="1"/>
              <a:t>android:label</a:t>
            </a:r>
            <a:r>
              <a:rPr lang="en-US" sz="2400" dirty="0"/>
              <a:t> = </a:t>
            </a:r>
            <a:r>
              <a:rPr lang="en-US" sz="2400" dirty="0" smtClean="0"/>
              <a:t>…" &gt;</a:t>
            </a:r>
            <a:endParaRPr lang="en-US" sz="2400" dirty="0"/>
          </a:p>
          <a:p>
            <a:pPr algn="l" rtl="0" latinLnBrk="1" hangingPunct="0"/>
            <a:r>
              <a:rPr lang="en-US" sz="2400" dirty="0"/>
              <a:t>    </a:t>
            </a:r>
            <a:r>
              <a:rPr lang="en-US" sz="2400" dirty="0" smtClean="0"/>
              <a:t>	&lt;</a:t>
            </a:r>
            <a:r>
              <a:rPr lang="en-US" sz="2400" dirty="0"/>
              <a:t>uses-library</a:t>
            </a:r>
            <a:r>
              <a:rPr lang="en-US" sz="2400" dirty="0" smtClean="0"/>
              <a:t>  </a:t>
            </a:r>
            <a:r>
              <a:rPr lang="en-US" sz="2400" dirty="0"/>
              <a:t>android: </a:t>
            </a:r>
            <a:r>
              <a:rPr lang="en-US" sz="2400" dirty="0" err="1"/>
              <a:t>nombre</a:t>
            </a:r>
            <a:r>
              <a:rPr lang="en-US" sz="2400" dirty="0"/>
              <a:t> = "</a:t>
            </a:r>
            <a:r>
              <a:rPr lang="en-US" sz="2400" dirty="0" err="1"/>
              <a:t>android.test.runner</a:t>
            </a:r>
            <a:r>
              <a:rPr lang="en-US" sz="2400" dirty="0"/>
              <a:t>" /&gt; </a:t>
            </a:r>
          </a:p>
          <a:p>
            <a:pPr algn="l" rtl="0" latinLnBrk="1" hangingPunct="0"/>
            <a:r>
              <a:rPr lang="en-US" sz="2400" dirty="0"/>
              <a:t>    </a:t>
            </a:r>
            <a:r>
              <a:rPr lang="en-US" sz="2400" dirty="0" smtClean="0"/>
              <a:t>&lt;/application&gt;</a:t>
            </a:r>
            <a:endParaRPr kumimoji="0" lang="en-US" sz="2400" b="0" i="0" u="none" strike="noStrike" cap="none" spc="0" normalizeH="0" baseline="0" dirty="0">
              <a:ln>
                <a:noFill/>
              </a:ln>
              <a:solidFill>
                <a:srgbClr val="535353"/>
              </a:solidFill>
              <a:effectLst/>
              <a:uFillTx/>
              <a:sym typeface="Gill Sans Light"/>
            </a:endParaRPr>
          </a:p>
        </p:txBody>
      </p:sp>
    </p:spTree>
    <p:extLst>
      <p:ext uri="{BB962C8B-B14F-4D97-AF65-F5344CB8AC3E}">
        <p14:creationId xmlns:p14="http://schemas.microsoft.com/office/powerpoint/2010/main" val="3858950420"/>
      </p:ext>
    </p:extLst>
  </p:cSld>
  <p:clrMapOvr>
    <a:masterClrMapping/>
  </p:clrMapOvr>
  <p:transition spd="med">
    <p:dissolv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smtClean="0">
                <a:solidFill>
                  <a:srgbClr val="535353"/>
                </a:solidFill>
              </a:rPr>
              <a:t>testing</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Para el </a:t>
            </a:r>
            <a:r>
              <a:rPr lang="es-ES" sz="3600" dirty="0" err="1" smtClean="0">
                <a:solidFill>
                  <a:schemeClr val="bg2">
                    <a:lumMod val="50000"/>
                  </a:schemeClr>
                </a:solidFill>
              </a:rPr>
              <a:t>testing</a:t>
            </a:r>
            <a:r>
              <a:rPr lang="es-ES" sz="3600" dirty="0" smtClean="0">
                <a:solidFill>
                  <a:schemeClr val="bg2">
                    <a:lumMod val="50000"/>
                  </a:schemeClr>
                </a:solidFill>
              </a:rPr>
              <a:t> disponemos de un conjunto de </a:t>
            </a:r>
            <a:r>
              <a:rPr lang="es-ES" sz="3600" dirty="0" err="1" smtClean="0">
                <a:solidFill>
                  <a:schemeClr val="bg2">
                    <a:lumMod val="50000"/>
                  </a:schemeClr>
                </a:solidFill>
              </a:rPr>
              <a:t>Asserts</a:t>
            </a:r>
            <a:r>
              <a:rPr lang="es-ES" sz="3600" dirty="0" smtClean="0">
                <a:solidFill>
                  <a:schemeClr val="bg2">
                    <a:lumMod val="50000"/>
                  </a:schemeClr>
                </a:solidFill>
              </a:rPr>
              <a:t> y </a:t>
            </a:r>
            <a:r>
              <a:rPr lang="es-ES" sz="3600" dirty="0" err="1" smtClean="0">
                <a:solidFill>
                  <a:schemeClr val="bg2">
                    <a:lumMod val="50000"/>
                  </a:schemeClr>
                </a:solidFill>
              </a:rPr>
              <a:t>TestCase</a:t>
            </a:r>
            <a:endParaRPr lang="es-ES" sz="3600" dirty="0" smtClean="0">
              <a:solidFill>
                <a:schemeClr val="bg2">
                  <a:lumMod val="50000"/>
                </a:schemeClr>
              </a:solidFill>
            </a:endParaRPr>
          </a:p>
          <a:p>
            <a:pPr lvl="2">
              <a:buClrTx/>
              <a:buSzPct val="125000"/>
              <a:defRPr sz="1800">
                <a:solidFill>
                  <a:srgbClr val="000000"/>
                </a:solidFill>
              </a:defRPr>
            </a:pPr>
            <a:r>
              <a:rPr lang="es-ES" sz="3600" dirty="0" err="1" smtClean="0">
                <a:solidFill>
                  <a:schemeClr val="bg2">
                    <a:lumMod val="50000"/>
                  </a:schemeClr>
                </a:solidFill>
              </a:rPr>
              <a:t>assertEquals</a:t>
            </a:r>
            <a:r>
              <a:rPr lang="es-ES" sz="3600" dirty="0" smtClean="0">
                <a:solidFill>
                  <a:schemeClr val="bg2">
                    <a:lumMod val="50000"/>
                  </a:schemeClr>
                </a:solidFill>
              </a:rPr>
              <a:t>()</a:t>
            </a:r>
          </a:p>
          <a:p>
            <a:pPr lvl="2">
              <a:buClrTx/>
              <a:buSzPct val="125000"/>
              <a:defRPr sz="1800">
                <a:solidFill>
                  <a:srgbClr val="000000"/>
                </a:solidFill>
              </a:defRPr>
            </a:pPr>
            <a:r>
              <a:rPr lang="es-ES" sz="3600" dirty="0" err="1" smtClean="0">
                <a:solidFill>
                  <a:schemeClr val="bg2">
                    <a:lumMod val="50000"/>
                  </a:schemeClr>
                </a:solidFill>
              </a:rPr>
              <a:t>assertNotNull</a:t>
            </a:r>
            <a:r>
              <a:rPr lang="es-ES" sz="3600" dirty="0" smtClean="0">
                <a:solidFill>
                  <a:schemeClr val="bg2">
                    <a:lumMod val="50000"/>
                  </a:schemeClr>
                </a:solidFill>
              </a:rPr>
              <a:t>()</a:t>
            </a:r>
          </a:p>
          <a:p>
            <a:pPr lvl="2">
              <a:buClrTx/>
              <a:buSzPct val="125000"/>
              <a:defRPr sz="1800">
                <a:solidFill>
                  <a:srgbClr val="000000"/>
                </a:solidFill>
              </a:defRPr>
            </a:pPr>
            <a:r>
              <a:rPr lang="es-ES" sz="3600" dirty="0" smtClean="0">
                <a:solidFill>
                  <a:schemeClr val="bg2">
                    <a:lumMod val="50000"/>
                  </a:schemeClr>
                </a:solidFill>
              </a:rPr>
              <a:t>….</a:t>
            </a:r>
          </a:p>
          <a:p>
            <a:pPr lvl="1">
              <a:buClrTx/>
              <a:buSzPct val="125000"/>
              <a:defRPr sz="1800">
                <a:solidFill>
                  <a:srgbClr val="000000"/>
                </a:solidFill>
              </a:defRPr>
            </a:pPr>
            <a:r>
              <a:rPr lang="es-ES" sz="3600" dirty="0" err="1" smtClean="0">
                <a:solidFill>
                  <a:schemeClr val="bg2">
                    <a:lumMod val="50000"/>
                  </a:schemeClr>
                </a:solidFill>
              </a:rPr>
              <a:t>ActivityUnitTestCase</a:t>
            </a:r>
            <a:r>
              <a:rPr lang="es-ES" sz="3600" dirty="0" smtClean="0">
                <a:solidFill>
                  <a:schemeClr val="bg2">
                    <a:lumMod val="50000"/>
                  </a:schemeClr>
                </a:solidFill>
              </a:rPr>
              <a:t>&lt;&gt;</a:t>
            </a:r>
          </a:p>
          <a:p>
            <a:pPr lvl="1">
              <a:buClrTx/>
              <a:buSzPct val="125000"/>
              <a:defRPr sz="1800">
                <a:solidFill>
                  <a:srgbClr val="000000"/>
                </a:solidFill>
              </a:defRPr>
            </a:pPr>
            <a:r>
              <a:rPr lang="es-ES" sz="3600" dirty="0" err="1" smtClean="0">
                <a:solidFill>
                  <a:schemeClr val="bg2">
                    <a:lumMod val="50000"/>
                  </a:schemeClr>
                </a:solidFill>
              </a:rPr>
              <a:t>FragmentUnitTestCase</a:t>
            </a:r>
            <a:r>
              <a:rPr lang="es-ES" sz="3600" dirty="0" smtClean="0">
                <a:solidFill>
                  <a:schemeClr val="bg2">
                    <a:lumMod val="50000"/>
                  </a:schemeClr>
                </a:solidFill>
              </a:rPr>
              <a:t>&lt;&gt;</a:t>
            </a:r>
          </a:p>
          <a:p>
            <a:pPr lvl="2">
              <a:buClrTx/>
              <a:buSzPct val="125000"/>
              <a:defRPr sz="1800">
                <a:solidFill>
                  <a:srgbClr val="000000"/>
                </a:solidFill>
              </a:defRPr>
            </a:pPr>
            <a:endParaRPr lang="es-ES" sz="3600" dirty="0" smtClean="0">
              <a:solidFill>
                <a:schemeClr val="bg2">
                  <a:lumMod val="50000"/>
                </a:schemeClr>
              </a:solidFill>
            </a:endParaRPr>
          </a:p>
          <a:p>
            <a:pPr marL="381000" lvl="1" indent="0">
              <a:buClrTx/>
              <a:buSzPct val="125000"/>
              <a:buNone/>
              <a:defRPr sz="1800">
                <a:solidFill>
                  <a:srgbClr val="000000"/>
                </a:solidFill>
              </a:defRPr>
            </a:pPr>
            <a:endParaRPr lang="es-ES" sz="3600" dirty="0" smtClean="0">
              <a:solidFill>
                <a:schemeClr val="bg2">
                  <a:lumMod val="50000"/>
                </a:schemeClr>
              </a:solidFill>
            </a:endParaRPr>
          </a:p>
        </p:txBody>
      </p:sp>
    </p:spTree>
    <p:extLst>
      <p:ext uri="{BB962C8B-B14F-4D97-AF65-F5344CB8AC3E}">
        <p14:creationId xmlns:p14="http://schemas.microsoft.com/office/powerpoint/2010/main" val="2209317030"/>
      </p:ext>
    </p:extLst>
  </p:cSld>
  <p:clrMapOvr>
    <a:masterClrMapping/>
  </p:clrMapOvr>
  <p:transition spd="med">
    <p:dissolv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smtClean="0">
                <a:solidFill>
                  <a:srgbClr val="535353"/>
                </a:solidFill>
              </a:rPr>
              <a:t>testing</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err="1" smtClean="0">
                <a:solidFill>
                  <a:schemeClr val="bg2">
                    <a:lumMod val="50000"/>
                  </a:schemeClr>
                </a:solidFill>
              </a:rPr>
              <a:t>UIAutomator</a:t>
            </a:r>
            <a:r>
              <a:rPr lang="es-ES" sz="3600" dirty="0" smtClean="0">
                <a:solidFill>
                  <a:schemeClr val="bg2">
                    <a:lumMod val="50000"/>
                  </a:schemeClr>
                </a:solidFill>
              </a:rPr>
              <a:t> es un </a:t>
            </a:r>
            <a:r>
              <a:rPr lang="es-ES" sz="3600" dirty="0" err="1" smtClean="0">
                <a:solidFill>
                  <a:schemeClr val="bg2">
                    <a:lumMod val="50000"/>
                  </a:schemeClr>
                </a:solidFill>
              </a:rPr>
              <a:t>framework</a:t>
            </a:r>
            <a:r>
              <a:rPr lang="es-ES" sz="3600" dirty="0" smtClean="0">
                <a:solidFill>
                  <a:schemeClr val="bg2">
                    <a:lumMod val="50000"/>
                  </a:schemeClr>
                </a:solidFill>
              </a:rPr>
              <a:t> propio de </a:t>
            </a:r>
            <a:r>
              <a:rPr lang="es-ES" sz="3600" dirty="0" err="1" smtClean="0">
                <a:solidFill>
                  <a:schemeClr val="bg2">
                    <a:lumMod val="50000"/>
                  </a:schemeClr>
                </a:solidFill>
              </a:rPr>
              <a:t>Android</a:t>
            </a:r>
            <a:endParaRPr lang="es-ES" sz="3600" dirty="0" smtClean="0">
              <a:solidFill>
                <a:schemeClr val="bg2">
                  <a:lumMod val="50000"/>
                </a:schemeClr>
              </a:solidFill>
            </a:endParaRPr>
          </a:p>
          <a:p>
            <a:pPr lvl="2">
              <a:buClrTx/>
              <a:buSzPct val="125000"/>
              <a:defRPr sz="1800">
                <a:solidFill>
                  <a:srgbClr val="000000"/>
                </a:solidFill>
              </a:defRPr>
            </a:pPr>
            <a:r>
              <a:rPr lang="es-ES" sz="3600" dirty="0" err="1" smtClean="0">
                <a:solidFill>
                  <a:schemeClr val="bg2">
                    <a:lumMod val="50000"/>
                  </a:schemeClr>
                </a:solidFill>
              </a:rPr>
              <a:t>Testing</a:t>
            </a:r>
            <a:r>
              <a:rPr lang="es-ES" sz="3600" dirty="0" smtClean="0">
                <a:solidFill>
                  <a:schemeClr val="bg2">
                    <a:lumMod val="50000"/>
                  </a:schemeClr>
                </a:solidFill>
              </a:rPr>
              <a:t> de la parte de interfaz</a:t>
            </a:r>
          </a:p>
          <a:p>
            <a:pPr lvl="2">
              <a:buClrTx/>
              <a:buSzPct val="125000"/>
              <a:defRPr sz="1800">
                <a:solidFill>
                  <a:srgbClr val="000000"/>
                </a:solidFill>
              </a:defRPr>
            </a:pPr>
            <a:r>
              <a:rPr lang="es-ES" sz="3600" dirty="0" smtClean="0">
                <a:solidFill>
                  <a:schemeClr val="bg2">
                    <a:lumMod val="50000"/>
                  </a:schemeClr>
                </a:solidFill>
              </a:rPr>
              <a:t>Descripción de la ejecución de acciones por parte de un usuario. Nivel más alto de </a:t>
            </a:r>
            <a:r>
              <a:rPr lang="es-ES" sz="3600" dirty="0" err="1" smtClean="0">
                <a:solidFill>
                  <a:schemeClr val="bg2">
                    <a:lumMod val="50000"/>
                  </a:schemeClr>
                </a:solidFill>
              </a:rPr>
              <a:t>testing</a:t>
            </a:r>
            <a:endParaRPr lang="es-ES" sz="3600" dirty="0" smtClean="0">
              <a:solidFill>
                <a:schemeClr val="bg2">
                  <a:lumMod val="50000"/>
                </a:schemeClr>
              </a:solidFill>
            </a:endParaRPr>
          </a:p>
          <a:p>
            <a:pPr lvl="2">
              <a:buClrTx/>
              <a:buSzPct val="125000"/>
              <a:defRPr sz="1800">
                <a:solidFill>
                  <a:srgbClr val="000000"/>
                </a:solidFill>
              </a:defRPr>
            </a:pPr>
            <a:r>
              <a:rPr lang="es-ES" sz="3600" dirty="0">
                <a:solidFill>
                  <a:schemeClr val="bg2">
                    <a:lumMod val="50000"/>
                  </a:schemeClr>
                </a:solidFill>
              </a:rPr>
              <a:t>Ú</a:t>
            </a:r>
            <a:r>
              <a:rPr lang="es-ES" sz="3600" dirty="0" smtClean="0">
                <a:solidFill>
                  <a:schemeClr val="bg2">
                    <a:lumMod val="50000"/>
                  </a:schemeClr>
                </a:solidFill>
              </a:rPr>
              <a:t>til para las historias de usuario.</a:t>
            </a:r>
          </a:p>
          <a:p>
            <a:pPr marL="381000" lvl="1" indent="0">
              <a:buClrTx/>
              <a:buSzPct val="125000"/>
              <a:buNone/>
              <a:defRPr sz="1800">
                <a:solidFill>
                  <a:srgbClr val="000000"/>
                </a:solidFill>
              </a:defRPr>
            </a:pPr>
            <a:endParaRPr lang="es-ES" sz="3600" dirty="0" smtClean="0">
              <a:solidFill>
                <a:schemeClr val="bg2">
                  <a:lumMod val="50000"/>
                </a:schemeClr>
              </a:solidFill>
            </a:endParaRPr>
          </a:p>
        </p:txBody>
      </p:sp>
    </p:spTree>
    <p:extLst>
      <p:ext uri="{BB962C8B-B14F-4D97-AF65-F5344CB8AC3E}">
        <p14:creationId xmlns:p14="http://schemas.microsoft.com/office/powerpoint/2010/main" val="2573665280"/>
      </p:ext>
    </p:extLst>
  </p:cSld>
  <p:clrMapOvr>
    <a:masterClrMapping/>
  </p:clrMapOvr>
  <p:transition spd="med">
    <p:dissolv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smtClean="0">
                <a:solidFill>
                  <a:srgbClr val="535353"/>
                </a:solidFill>
              </a:rPr>
              <a:t>testing</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err="1" smtClean="0">
                <a:solidFill>
                  <a:schemeClr val="bg2">
                    <a:lumMod val="50000"/>
                  </a:schemeClr>
                </a:solidFill>
              </a:rPr>
              <a:t>Robotium</a:t>
            </a:r>
            <a:r>
              <a:rPr lang="es-ES" sz="3600" dirty="0" smtClean="0">
                <a:solidFill>
                  <a:schemeClr val="bg2">
                    <a:lumMod val="50000"/>
                  </a:schemeClr>
                </a:solidFill>
              </a:rPr>
              <a:t> es un </a:t>
            </a:r>
            <a:r>
              <a:rPr lang="es-ES" sz="3600" dirty="0" err="1" smtClean="0">
                <a:solidFill>
                  <a:schemeClr val="bg2">
                    <a:lumMod val="50000"/>
                  </a:schemeClr>
                </a:solidFill>
              </a:rPr>
              <a:t>framework</a:t>
            </a:r>
            <a:r>
              <a:rPr lang="es-ES" sz="3600" dirty="0" smtClean="0">
                <a:solidFill>
                  <a:schemeClr val="bg2">
                    <a:lumMod val="50000"/>
                  </a:schemeClr>
                </a:solidFill>
              </a:rPr>
              <a:t> de </a:t>
            </a:r>
            <a:r>
              <a:rPr lang="es-ES" sz="3600" dirty="0" err="1" smtClean="0">
                <a:solidFill>
                  <a:schemeClr val="bg2">
                    <a:lumMod val="50000"/>
                  </a:schemeClr>
                </a:solidFill>
              </a:rPr>
              <a:t>testing</a:t>
            </a:r>
            <a:r>
              <a:rPr lang="es-ES" sz="3600" dirty="0">
                <a:solidFill>
                  <a:schemeClr val="bg2">
                    <a:lumMod val="50000"/>
                  </a:schemeClr>
                </a:solidFill>
              </a:rPr>
              <a:t> </a:t>
            </a:r>
            <a:r>
              <a:rPr lang="es-ES" sz="3600" dirty="0" smtClean="0">
                <a:solidFill>
                  <a:schemeClr val="bg2">
                    <a:lumMod val="50000"/>
                  </a:schemeClr>
                </a:solidFill>
              </a:rPr>
              <a:t>para </a:t>
            </a:r>
            <a:r>
              <a:rPr lang="es-ES" sz="3600" dirty="0" err="1" smtClean="0">
                <a:solidFill>
                  <a:schemeClr val="bg2">
                    <a:lumMod val="50000"/>
                  </a:schemeClr>
                </a:solidFill>
              </a:rPr>
              <a:t>tests</a:t>
            </a:r>
            <a:r>
              <a:rPr lang="es-ES" sz="3600" dirty="0" smtClean="0">
                <a:solidFill>
                  <a:schemeClr val="bg2">
                    <a:lumMod val="50000"/>
                  </a:schemeClr>
                </a:solidFill>
              </a:rPr>
              <a:t> de integración</a:t>
            </a:r>
          </a:p>
          <a:p>
            <a:pPr lvl="2">
              <a:buClrTx/>
              <a:buSzPct val="125000"/>
              <a:defRPr sz="1800">
                <a:solidFill>
                  <a:srgbClr val="000000"/>
                </a:solidFill>
              </a:defRPr>
            </a:pPr>
            <a:r>
              <a:rPr lang="es-ES" sz="3600" dirty="0" smtClean="0">
                <a:solidFill>
                  <a:schemeClr val="bg2">
                    <a:lumMod val="50000"/>
                  </a:schemeClr>
                </a:solidFill>
              </a:rPr>
              <a:t>Simplifica la interacción </a:t>
            </a:r>
          </a:p>
          <a:p>
            <a:pPr lvl="2">
              <a:buClrTx/>
              <a:buSzPct val="125000"/>
              <a:defRPr sz="1800">
                <a:solidFill>
                  <a:srgbClr val="000000"/>
                </a:solidFill>
              </a:defRPr>
            </a:pPr>
            <a:r>
              <a:rPr lang="es-ES" sz="3600" dirty="0" smtClean="0">
                <a:solidFill>
                  <a:schemeClr val="bg2">
                    <a:lumMod val="50000"/>
                  </a:schemeClr>
                </a:solidFill>
              </a:rPr>
              <a:t>Agiliza la creación de test</a:t>
            </a:r>
          </a:p>
          <a:p>
            <a:pPr lvl="2">
              <a:buClrTx/>
              <a:buSzPct val="125000"/>
              <a:defRPr sz="1800">
                <a:solidFill>
                  <a:srgbClr val="000000"/>
                </a:solidFill>
              </a:defRPr>
            </a:pPr>
            <a:r>
              <a:rPr lang="es-ES" sz="3600" dirty="0" smtClean="0">
                <a:solidFill>
                  <a:schemeClr val="bg2">
                    <a:lumMod val="50000"/>
                  </a:schemeClr>
                </a:solidFill>
              </a:rPr>
              <a:t>API completa que cubre todo lo necesario del </a:t>
            </a:r>
            <a:r>
              <a:rPr lang="es-ES" sz="3600" dirty="0" err="1" smtClean="0">
                <a:solidFill>
                  <a:schemeClr val="bg2">
                    <a:lumMod val="50000"/>
                  </a:schemeClr>
                </a:solidFill>
              </a:rPr>
              <a:t>testing</a:t>
            </a:r>
            <a:endParaRPr lang="es-ES" sz="3600" dirty="0" smtClean="0">
              <a:solidFill>
                <a:schemeClr val="bg2">
                  <a:lumMod val="50000"/>
                </a:schemeClr>
              </a:solidFill>
            </a:endParaRPr>
          </a:p>
          <a:p>
            <a:pPr marL="381000" lvl="1" indent="0">
              <a:buClrTx/>
              <a:buSzPct val="125000"/>
              <a:buNone/>
              <a:defRPr sz="1800">
                <a:solidFill>
                  <a:srgbClr val="000000"/>
                </a:solidFill>
              </a:defRPr>
            </a:pPr>
            <a:endParaRPr lang="es-ES" sz="3600" dirty="0" smtClean="0">
              <a:solidFill>
                <a:schemeClr val="bg2">
                  <a:lumMod val="50000"/>
                </a:schemeClr>
              </a:solidFill>
            </a:endParaRPr>
          </a:p>
        </p:txBody>
      </p:sp>
    </p:spTree>
    <p:extLst>
      <p:ext uri="{BB962C8B-B14F-4D97-AF65-F5344CB8AC3E}">
        <p14:creationId xmlns:p14="http://schemas.microsoft.com/office/powerpoint/2010/main" val="3585235258"/>
      </p:ext>
    </p:extLst>
  </p:cSld>
  <p:clrMapOvr>
    <a:masterClrMapping/>
  </p:clrMapOvr>
  <p:transition spd="med">
    <p:dissolv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lang="en-US" sz="7200" cap="all" dirty="0" smtClean="0">
                <a:solidFill>
                  <a:srgbClr val="535353"/>
                </a:solidFill>
              </a:rPr>
              <a:t>NOTIFICACIONES</a:t>
            </a:r>
            <a:endParaRPr sz="7200" cap="all" dirty="0">
              <a:solidFill>
                <a:srgbClr val="535353"/>
              </a:solidFill>
            </a:endParaRPr>
          </a:p>
        </p:txBody>
      </p:sp>
    </p:spTree>
    <p:extLst>
      <p:ext uri="{BB962C8B-B14F-4D97-AF65-F5344CB8AC3E}">
        <p14:creationId xmlns:p14="http://schemas.microsoft.com/office/powerpoint/2010/main" val="355224324"/>
      </p:ext>
    </p:extLst>
  </p:cSld>
  <p:clrMapOvr>
    <a:masterClrMapping/>
  </p:clrMapOvr>
  <p:transition spd="med">
    <p:dissolv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err="1" smtClean="0">
                <a:solidFill>
                  <a:srgbClr val="535353"/>
                </a:solidFill>
              </a:rPr>
              <a:t>Notificaciones</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err="1" smtClean="0">
                <a:solidFill>
                  <a:schemeClr val="bg2">
                    <a:lumMod val="50000"/>
                  </a:schemeClr>
                </a:solidFill>
              </a:rPr>
              <a:t>NotificationManager</a:t>
            </a:r>
            <a:endParaRPr lang="es-ES" sz="3600" dirty="0" smtClean="0">
              <a:solidFill>
                <a:schemeClr val="bg2">
                  <a:lumMod val="50000"/>
                </a:schemeClr>
              </a:solidFill>
            </a:endParaRPr>
          </a:p>
          <a:p>
            <a:pPr lvl="2">
              <a:buClrTx/>
              <a:buSzPct val="125000"/>
              <a:defRPr sz="1800">
                <a:solidFill>
                  <a:srgbClr val="000000"/>
                </a:solidFill>
              </a:defRPr>
            </a:pPr>
            <a:r>
              <a:rPr lang="es-ES" sz="3600" dirty="0" smtClean="0">
                <a:solidFill>
                  <a:schemeClr val="bg2">
                    <a:lumMod val="50000"/>
                  </a:schemeClr>
                </a:solidFill>
              </a:rPr>
              <a:t>Nos permite crear notificaciones del sistema</a:t>
            </a:r>
          </a:p>
          <a:p>
            <a:pPr lvl="2">
              <a:buClrTx/>
              <a:buSzPct val="125000"/>
              <a:defRPr sz="1800">
                <a:solidFill>
                  <a:srgbClr val="000000"/>
                </a:solidFill>
              </a:defRPr>
            </a:pPr>
            <a:r>
              <a:rPr lang="es-ES" sz="3600" dirty="0" smtClean="0">
                <a:solidFill>
                  <a:schemeClr val="bg2">
                    <a:lumMod val="50000"/>
                  </a:schemeClr>
                </a:solidFill>
              </a:rPr>
              <a:t>Las configuramos desde la SDK</a:t>
            </a:r>
          </a:p>
          <a:p>
            <a:pPr lvl="2">
              <a:buClrTx/>
              <a:buSzPct val="125000"/>
              <a:defRPr sz="1800">
                <a:solidFill>
                  <a:srgbClr val="000000"/>
                </a:solidFill>
              </a:defRPr>
            </a:pPr>
            <a:r>
              <a:rPr lang="es-ES" sz="3600" dirty="0" smtClean="0">
                <a:solidFill>
                  <a:schemeClr val="bg2">
                    <a:lumMod val="50000"/>
                  </a:schemeClr>
                </a:solidFill>
              </a:rPr>
              <a:t>No es necesario el uso de </a:t>
            </a:r>
            <a:r>
              <a:rPr lang="es-ES" sz="3600" dirty="0" err="1" smtClean="0">
                <a:solidFill>
                  <a:schemeClr val="bg2">
                    <a:lumMod val="50000"/>
                  </a:schemeClr>
                </a:solidFill>
              </a:rPr>
              <a:t>Uis</a:t>
            </a:r>
            <a:endParaRPr lang="es-ES" sz="3600" dirty="0" smtClean="0">
              <a:solidFill>
                <a:schemeClr val="bg2">
                  <a:lumMod val="50000"/>
                </a:schemeClr>
              </a:solidFill>
            </a:endParaRPr>
          </a:p>
          <a:p>
            <a:pPr lvl="2">
              <a:buClrTx/>
              <a:buSzPct val="125000"/>
              <a:defRPr sz="1800">
                <a:solidFill>
                  <a:srgbClr val="000000"/>
                </a:solidFill>
              </a:defRPr>
            </a:pPr>
            <a:r>
              <a:rPr lang="es-ES" sz="3600" dirty="0" smtClean="0">
                <a:solidFill>
                  <a:schemeClr val="bg2">
                    <a:lumMod val="50000"/>
                  </a:schemeClr>
                </a:solidFill>
              </a:rPr>
              <a:t>Van vinculadas a un </a:t>
            </a:r>
            <a:r>
              <a:rPr lang="es-ES" sz="3600" dirty="0" err="1" smtClean="0">
                <a:solidFill>
                  <a:schemeClr val="bg2">
                    <a:lumMod val="50000"/>
                  </a:schemeClr>
                </a:solidFill>
              </a:rPr>
              <a:t>Activity</a:t>
            </a:r>
            <a:endParaRPr lang="es-ES" sz="3600" dirty="0" smtClean="0">
              <a:solidFill>
                <a:schemeClr val="bg2">
                  <a:lumMod val="50000"/>
                </a:schemeClr>
              </a:solidFill>
            </a:endParaRPr>
          </a:p>
          <a:p>
            <a:pPr marL="381000" lvl="1" indent="0">
              <a:buClrTx/>
              <a:buSzPct val="125000"/>
              <a:buNone/>
              <a:defRPr sz="1800">
                <a:solidFill>
                  <a:srgbClr val="000000"/>
                </a:solidFill>
              </a:defRPr>
            </a:pPr>
            <a:endParaRPr lang="es-ES" sz="3600" dirty="0" smtClean="0">
              <a:solidFill>
                <a:schemeClr val="bg2">
                  <a:lumMod val="50000"/>
                </a:schemeClr>
              </a:solidFill>
            </a:endParaRPr>
          </a:p>
        </p:txBody>
      </p:sp>
    </p:spTree>
    <p:extLst>
      <p:ext uri="{BB962C8B-B14F-4D97-AF65-F5344CB8AC3E}">
        <p14:creationId xmlns:p14="http://schemas.microsoft.com/office/powerpoint/2010/main" val="2354396298"/>
      </p:ext>
    </p:extLst>
  </p:cSld>
  <p:clrMapOvr>
    <a:masterClrMapping/>
  </p:clrMapOvr>
  <p:transition spd="med">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Instalación</a:t>
            </a:r>
          </a:p>
        </p:txBody>
      </p:sp>
      <p:sp>
        <p:nvSpPr>
          <p:cNvPr id="105" name="Shape 105"/>
          <p:cNvSpPr>
            <a:spLocks noGrp="1"/>
          </p:cNvSpPr>
          <p:nvPr>
            <p:ph type="body" idx="1"/>
          </p:nvPr>
        </p:nvSpPr>
        <p:spPr>
          <a:xfrm>
            <a:off x="355600" y="1536700"/>
            <a:ext cx="12293600" cy="7493000"/>
          </a:xfrm>
          <a:prstGeom prst="rect">
            <a:avLst/>
          </a:prstGeom>
        </p:spPr>
        <p:txBody>
          <a:bodyPr numCol="1" spcCol="38100">
            <a:normAutofit fontScale="92500"/>
          </a:bodyPr>
          <a:lstStyle/>
          <a:p>
            <a:pPr lvl="0">
              <a:defRPr sz="1800">
                <a:solidFill>
                  <a:srgbClr val="000000"/>
                </a:solidFill>
              </a:defRPr>
            </a:pPr>
            <a:r>
              <a:rPr sz="3800">
                <a:solidFill>
                  <a:srgbClr val="535353"/>
                </a:solidFill>
              </a:rPr>
              <a:t>Linux, OS X 10.6 + o Windows.</a:t>
            </a:r>
          </a:p>
          <a:p>
            <a:pPr lvl="0">
              <a:defRPr sz="1800">
                <a:solidFill>
                  <a:srgbClr val="000000"/>
                </a:solidFill>
              </a:defRPr>
            </a:pPr>
            <a:r>
              <a:rPr sz="3800">
                <a:solidFill>
                  <a:srgbClr val="535353"/>
                </a:solidFill>
              </a:rPr>
              <a:t>Java SDK (no vale JRE)</a:t>
            </a:r>
          </a:p>
          <a:p>
            <a:pPr lvl="1">
              <a:defRPr sz="1800">
                <a:solidFill>
                  <a:srgbClr val="000000"/>
                </a:solidFill>
              </a:defRPr>
            </a:pPr>
            <a:r>
              <a:rPr sz="3800">
                <a:solidFill>
                  <a:srgbClr val="535353"/>
                </a:solidFill>
              </a:rPr>
              <a:t>1.6 +</a:t>
            </a:r>
          </a:p>
          <a:p>
            <a:pPr lvl="1">
              <a:defRPr sz="1800">
                <a:solidFill>
                  <a:srgbClr val="000000"/>
                </a:solidFill>
              </a:defRPr>
            </a:pPr>
            <a:r>
              <a:rPr sz="3800" u="sng">
                <a:solidFill>
                  <a:srgbClr val="535353"/>
                </a:solidFill>
                <a:hlinkClick r:id="rId3"/>
              </a:rPr>
              <a:t>http://www.oracle.com/technetwork/java/javasebusiness/downloads/java-archive-downloads-javase6-419409.html</a:t>
            </a:r>
            <a:endParaRPr sz="3800">
              <a:solidFill>
                <a:srgbClr val="535353"/>
              </a:solidFill>
            </a:endParaRPr>
          </a:p>
          <a:p>
            <a:pPr lvl="0">
              <a:defRPr sz="1800">
                <a:solidFill>
                  <a:srgbClr val="000000"/>
                </a:solidFill>
              </a:defRPr>
            </a:pPr>
            <a:r>
              <a:rPr sz="3800">
                <a:solidFill>
                  <a:srgbClr val="535353"/>
                </a:solidFill>
              </a:rPr>
              <a:t>Android SDK</a:t>
            </a:r>
          </a:p>
          <a:p>
            <a:pPr lvl="1">
              <a:defRPr sz="1800">
                <a:solidFill>
                  <a:srgbClr val="000000"/>
                </a:solidFill>
              </a:defRPr>
            </a:pPr>
            <a:r>
              <a:rPr sz="3800" u="sng">
                <a:solidFill>
                  <a:srgbClr val="535353"/>
                </a:solidFill>
                <a:hlinkClick r:id="rId4"/>
              </a:rPr>
              <a:t>http://developer.android.com </a:t>
            </a:r>
            <a:endParaRPr sz="3800">
              <a:solidFill>
                <a:srgbClr val="535353"/>
              </a:solidFill>
            </a:endParaRPr>
          </a:p>
          <a:p>
            <a:pPr lvl="0">
              <a:defRPr sz="1800">
                <a:solidFill>
                  <a:srgbClr val="000000"/>
                </a:solidFill>
              </a:defRPr>
            </a:pPr>
            <a:r>
              <a:rPr sz="3800">
                <a:solidFill>
                  <a:srgbClr val="535353"/>
                </a:solidFill>
              </a:rPr>
              <a:t>Eclipse Indigo o superior, versión clásica.</a:t>
            </a:r>
          </a:p>
        </p:txBody>
      </p:sp>
    </p:spTree>
  </p:cSld>
  <p:clrMapOvr>
    <a:masterClrMapping/>
  </p:clrMapOvr>
  <p:transition spd="med">
    <p:dissolv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lang="en-US" sz="7200" cap="all" dirty="0" smtClean="0">
                <a:solidFill>
                  <a:srgbClr val="535353"/>
                </a:solidFill>
              </a:rPr>
              <a:t>Google cloud messaging</a:t>
            </a:r>
            <a:endParaRPr sz="7200" cap="all" dirty="0">
              <a:solidFill>
                <a:srgbClr val="535353"/>
              </a:solidFill>
            </a:endParaRPr>
          </a:p>
        </p:txBody>
      </p:sp>
    </p:spTree>
    <p:extLst>
      <p:ext uri="{BB962C8B-B14F-4D97-AF65-F5344CB8AC3E}">
        <p14:creationId xmlns:p14="http://schemas.microsoft.com/office/powerpoint/2010/main" val="3553861128"/>
      </p:ext>
    </p:extLst>
  </p:cSld>
  <p:clrMapOvr>
    <a:masterClrMapping/>
  </p:clrMapOvr>
  <p:transition spd="med">
    <p:dissolv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err="1" smtClean="0">
                <a:solidFill>
                  <a:srgbClr val="535353"/>
                </a:solidFill>
              </a:rPr>
              <a:t>gcm</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Con GCM podemos enviar notificaciones por </a:t>
            </a:r>
            <a:r>
              <a:rPr lang="es-ES" sz="3600" dirty="0" err="1" smtClean="0">
                <a:solidFill>
                  <a:schemeClr val="bg2">
                    <a:lumMod val="50000"/>
                  </a:schemeClr>
                </a:solidFill>
              </a:rPr>
              <a:t>Push</a:t>
            </a:r>
            <a:r>
              <a:rPr lang="es-ES" sz="3600" dirty="0" smtClean="0">
                <a:solidFill>
                  <a:schemeClr val="bg2">
                    <a:lumMod val="50000"/>
                  </a:schemeClr>
                </a:solidFill>
              </a:rPr>
              <a:t> a nuestros dispositivos</a:t>
            </a:r>
          </a:p>
          <a:p>
            <a:pPr lvl="1">
              <a:buClrTx/>
              <a:buSzPct val="125000"/>
              <a:defRPr sz="1800">
                <a:solidFill>
                  <a:srgbClr val="000000"/>
                </a:solidFill>
              </a:defRPr>
            </a:pPr>
            <a:r>
              <a:rPr lang="es-ES" sz="3600" dirty="0" smtClean="0">
                <a:solidFill>
                  <a:schemeClr val="bg2">
                    <a:lumMod val="50000"/>
                  </a:schemeClr>
                </a:solidFill>
              </a:rPr>
              <a:t>Para ello podremos registrar un dispositivo en el GCM y vincularlo a una cuenta de usuario.</a:t>
            </a:r>
          </a:p>
          <a:p>
            <a:pPr lvl="1">
              <a:buClrTx/>
              <a:buSzPct val="125000"/>
              <a:defRPr sz="1800">
                <a:solidFill>
                  <a:srgbClr val="000000"/>
                </a:solidFill>
              </a:defRPr>
            </a:pPr>
            <a:r>
              <a:rPr lang="es-ES" sz="3600" dirty="0" smtClean="0">
                <a:solidFill>
                  <a:schemeClr val="bg2">
                    <a:lumMod val="50000"/>
                  </a:schemeClr>
                </a:solidFill>
              </a:rPr>
              <a:t>Esta información la almacenamos en BBDD para su posterior comunicación con el GCM</a:t>
            </a:r>
            <a:endParaRPr lang="es-ES" sz="3600" dirty="0" smtClean="0">
              <a:solidFill>
                <a:schemeClr val="bg2">
                  <a:lumMod val="50000"/>
                </a:schemeClr>
              </a:solidFill>
            </a:endParaRPr>
          </a:p>
        </p:txBody>
      </p:sp>
    </p:spTree>
    <p:extLst>
      <p:ext uri="{BB962C8B-B14F-4D97-AF65-F5344CB8AC3E}">
        <p14:creationId xmlns:p14="http://schemas.microsoft.com/office/powerpoint/2010/main" val="1500647041"/>
      </p:ext>
    </p:extLst>
  </p:cSld>
  <p:clrMapOvr>
    <a:masterClrMapping/>
  </p:clrMapOvr>
  <p:transition spd="med">
    <p:dissolv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err="1" smtClean="0">
                <a:solidFill>
                  <a:srgbClr val="535353"/>
                </a:solidFill>
              </a:rPr>
              <a:t>gcm</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Necesitamos clave y activación de servicios de Google APIS</a:t>
            </a:r>
          </a:p>
          <a:p>
            <a:pPr lvl="1">
              <a:buClrTx/>
              <a:buSzPct val="125000"/>
              <a:defRPr sz="1800">
                <a:solidFill>
                  <a:srgbClr val="000000"/>
                </a:solidFill>
              </a:defRPr>
            </a:pPr>
            <a:r>
              <a:rPr lang="es-ES" sz="3600" dirty="0" smtClean="0">
                <a:solidFill>
                  <a:schemeClr val="bg2">
                    <a:lumMod val="50000"/>
                  </a:schemeClr>
                </a:solidFill>
              </a:rPr>
              <a:t>Usaremos el gcm.jar en la carpeta de la </a:t>
            </a:r>
            <a:r>
              <a:rPr lang="es-ES" sz="3600" dirty="0" err="1" smtClean="0">
                <a:solidFill>
                  <a:schemeClr val="bg2">
                    <a:lumMod val="50000"/>
                  </a:schemeClr>
                </a:solidFill>
              </a:rPr>
              <a:t>sdk</a:t>
            </a:r>
            <a:r>
              <a:rPr lang="es-ES" sz="3600" dirty="0" smtClean="0">
                <a:solidFill>
                  <a:schemeClr val="bg2">
                    <a:lumMod val="50000"/>
                  </a:schemeClr>
                </a:solidFill>
              </a:rPr>
              <a:t> de </a:t>
            </a:r>
            <a:r>
              <a:rPr lang="es-ES" sz="3600" dirty="0" err="1" smtClean="0">
                <a:solidFill>
                  <a:schemeClr val="bg2">
                    <a:lumMod val="50000"/>
                  </a:schemeClr>
                </a:solidFill>
              </a:rPr>
              <a:t>Android</a:t>
            </a:r>
            <a:r>
              <a:rPr lang="es-ES" sz="3600" dirty="0" smtClean="0">
                <a:solidFill>
                  <a:schemeClr val="bg2">
                    <a:lumMod val="50000"/>
                  </a:schemeClr>
                </a:solidFill>
              </a:rPr>
              <a:t> para hacer uso de estas en el proyecto.</a:t>
            </a:r>
          </a:p>
          <a:p>
            <a:pPr lvl="1">
              <a:buClrTx/>
              <a:buSzPct val="125000"/>
              <a:defRPr sz="1800">
                <a:solidFill>
                  <a:srgbClr val="000000"/>
                </a:solidFill>
              </a:defRPr>
            </a:pPr>
            <a:endParaRPr lang="es-ES" sz="3600" dirty="0" smtClean="0">
              <a:solidFill>
                <a:schemeClr val="bg2">
                  <a:lumMod val="50000"/>
                </a:schemeClr>
              </a:solidFill>
            </a:endParaRPr>
          </a:p>
        </p:txBody>
      </p:sp>
    </p:spTree>
    <p:extLst>
      <p:ext uri="{BB962C8B-B14F-4D97-AF65-F5344CB8AC3E}">
        <p14:creationId xmlns:p14="http://schemas.microsoft.com/office/powerpoint/2010/main" val="853047141"/>
      </p:ext>
    </p:extLst>
  </p:cSld>
  <p:clrMapOvr>
    <a:masterClrMapping/>
  </p:clrMapOvr>
  <p:transition spd="med">
    <p:dissolv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err="1" smtClean="0">
                <a:solidFill>
                  <a:srgbClr val="535353"/>
                </a:solidFill>
              </a:rPr>
              <a:t>gcm</a:t>
            </a:r>
            <a:endParaRPr sz="7200" cap="all" dirty="0">
              <a:solidFill>
                <a:srgbClr val="535353"/>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5466"/>
            <a:ext cx="13004800" cy="12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44995"/>
      </p:ext>
    </p:extLst>
  </p:cSld>
  <p:clrMapOvr>
    <a:masterClrMapping/>
  </p:clrMapOvr>
  <p:transition spd="med">
    <p:dissolv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err="1" smtClean="0">
                <a:solidFill>
                  <a:srgbClr val="535353"/>
                </a:solidFill>
              </a:rPr>
              <a:t>gcm</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err="1" smtClean="0">
                <a:solidFill>
                  <a:schemeClr val="bg2">
                    <a:lumMod val="50000"/>
                  </a:schemeClr>
                </a:solidFill>
              </a:rPr>
              <a:t>Configaramos</a:t>
            </a:r>
            <a:r>
              <a:rPr lang="es-ES" sz="3600" dirty="0" smtClean="0">
                <a:solidFill>
                  <a:schemeClr val="bg2">
                    <a:lumMod val="50000"/>
                  </a:schemeClr>
                </a:solidFill>
              </a:rPr>
              <a:t> el </a:t>
            </a:r>
            <a:r>
              <a:rPr lang="es-ES" sz="3600" dirty="0" err="1" smtClean="0">
                <a:solidFill>
                  <a:schemeClr val="bg2">
                    <a:lumMod val="50000"/>
                  </a:schemeClr>
                </a:solidFill>
              </a:rPr>
              <a:t>Manifest</a:t>
            </a:r>
            <a:r>
              <a:rPr lang="es-ES" sz="3600" dirty="0" smtClean="0">
                <a:solidFill>
                  <a:schemeClr val="bg2">
                    <a:lumMod val="50000"/>
                  </a:schemeClr>
                </a:solidFill>
              </a:rPr>
              <a:t> para la recepción de mensajes</a:t>
            </a:r>
          </a:p>
          <a:p>
            <a:pPr lvl="2">
              <a:buClrTx/>
              <a:buSzPct val="125000"/>
              <a:defRPr sz="1800">
                <a:solidFill>
                  <a:srgbClr val="000000"/>
                </a:solidFill>
              </a:defRPr>
            </a:pPr>
            <a:r>
              <a:rPr lang="es-ES" sz="3600" dirty="0" smtClean="0">
                <a:solidFill>
                  <a:schemeClr val="bg2">
                    <a:lumMod val="50000"/>
                  </a:schemeClr>
                </a:solidFill>
              </a:rPr>
              <a:t>Generamos un receiver</a:t>
            </a:r>
          </a:p>
          <a:p>
            <a:pPr lvl="2">
              <a:buClrTx/>
              <a:buSzPct val="125000"/>
              <a:defRPr sz="1800">
                <a:solidFill>
                  <a:srgbClr val="000000"/>
                </a:solidFill>
              </a:defRPr>
            </a:pPr>
            <a:r>
              <a:rPr lang="es-ES" sz="3600" dirty="0" smtClean="0">
                <a:solidFill>
                  <a:schemeClr val="bg2">
                    <a:lumMod val="50000"/>
                  </a:schemeClr>
                </a:solidFill>
              </a:rPr>
              <a:t>Le agregamos un </a:t>
            </a:r>
            <a:r>
              <a:rPr lang="es-ES" sz="3600" dirty="0" err="1" smtClean="0">
                <a:solidFill>
                  <a:schemeClr val="bg2">
                    <a:lumMod val="50000"/>
                  </a:schemeClr>
                </a:solidFill>
              </a:rPr>
              <a:t>intent-filter</a:t>
            </a:r>
            <a:r>
              <a:rPr lang="es-ES" sz="3600" dirty="0" smtClean="0">
                <a:solidFill>
                  <a:schemeClr val="bg2">
                    <a:lumMod val="50000"/>
                  </a:schemeClr>
                </a:solidFill>
              </a:rPr>
              <a:t> con la acción com.google.android.c2dm.intent.RECEIVE</a:t>
            </a:r>
          </a:p>
          <a:p>
            <a:pPr lvl="2">
              <a:buClrTx/>
              <a:buSzPct val="125000"/>
              <a:defRPr sz="1800">
                <a:solidFill>
                  <a:srgbClr val="000000"/>
                </a:solidFill>
              </a:defRPr>
            </a:pPr>
            <a:r>
              <a:rPr lang="es-ES" sz="3600" dirty="0" err="1" smtClean="0">
                <a:solidFill>
                  <a:schemeClr val="bg2">
                    <a:lumMod val="50000"/>
                  </a:schemeClr>
                </a:solidFill>
              </a:rPr>
              <a:t>Intent-filter</a:t>
            </a:r>
            <a:r>
              <a:rPr lang="es-ES" sz="3600" dirty="0" smtClean="0">
                <a:solidFill>
                  <a:schemeClr val="bg2">
                    <a:lumMod val="50000"/>
                  </a:schemeClr>
                </a:solidFill>
              </a:rPr>
              <a:t> – REGISTRATION</a:t>
            </a:r>
          </a:p>
          <a:p>
            <a:pPr lvl="2">
              <a:buClrTx/>
              <a:buSzPct val="125000"/>
              <a:defRPr sz="1800">
                <a:solidFill>
                  <a:srgbClr val="000000"/>
                </a:solidFill>
              </a:defRPr>
            </a:pPr>
            <a:r>
              <a:rPr lang="es-ES" sz="3600" dirty="0" smtClean="0">
                <a:solidFill>
                  <a:schemeClr val="bg2">
                    <a:lumMod val="50000"/>
                  </a:schemeClr>
                </a:solidFill>
              </a:rPr>
              <a:t>Incluimos un Servicio en forma de </a:t>
            </a:r>
            <a:r>
              <a:rPr lang="es-ES" sz="3600" dirty="0" err="1" smtClean="0">
                <a:solidFill>
                  <a:schemeClr val="bg2">
                    <a:lumMod val="50000"/>
                  </a:schemeClr>
                </a:solidFill>
              </a:rPr>
              <a:t>Intent</a:t>
            </a:r>
            <a:r>
              <a:rPr lang="es-ES" sz="3600" dirty="0" smtClean="0">
                <a:solidFill>
                  <a:schemeClr val="bg2">
                    <a:lumMod val="50000"/>
                  </a:schemeClr>
                </a:solidFill>
              </a:rPr>
              <a:t> para los mensajes</a:t>
            </a:r>
          </a:p>
          <a:p>
            <a:pPr lvl="1">
              <a:buClrTx/>
              <a:buSzPct val="125000"/>
              <a:defRPr sz="1800">
                <a:solidFill>
                  <a:srgbClr val="000000"/>
                </a:solidFill>
              </a:defRPr>
            </a:pPr>
            <a:endParaRPr lang="es-ES" sz="3600" dirty="0" smtClean="0">
              <a:solidFill>
                <a:schemeClr val="bg2">
                  <a:lumMod val="50000"/>
                </a:schemeClr>
              </a:solidFill>
            </a:endParaRPr>
          </a:p>
        </p:txBody>
      </p:sp>
    </p:spTree>
    <p:extLst>
      <p:ext uri="{BB962C8B-B14F-4D97-AF65-F5344CB8AC3E}">
        <p14:creationId xmlns:p14="http://schemas.microsoft.com/office/powerpoint/2010/main" val="1300351197"/>
      </p:ext>
    </p:extLst>
  </p:cSld>
  <p:clrMapOvr>
    <a:masterClrMapping/>
  </p:clrMapOvr>
  <p:transition spd="med">
    <p:dissolv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err="1" smtClean="0">
                <a:solidFill>
                  <a:srgbClr val="535353"/>
                </a:solidFill>
              </a:rPr>
              <a:t>gcm</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Dentro de la </a:t>
            </a:r>
            <a:r>
              <a:rPr lang="es-ES" sz="3600" dirty="0" err="1" smtClean="0">
                <a:solidFill>
                  <a:schemeClr val="bg2">
                    <a:lumMod val="50000"/>
                  </a:schemeClr>
                </a:solidFill>
              </a:rPr>
              <a:t>app</a:t>
            </a:r>
            <a:endParaRPr lang="es-ES" sz="3600" dirty="0" smtClean="0">
              <a:solidFill>
                <a:schemeClr val="bg2">
                  <a:lumMod val="50000"/>
                </a:schemeClr>
              </a:solidFill>
            </a:endParaRPr>
          </a:p>
          <a:p>
            <a:pPr lvl="2">
              <a:buClrTx/>
              <a:buSzPct val="125000"/>
              <a:defRPr sz="1800">
                <a:solidFill>
                  <a:srgbClr val="000000"/>
                </a:solidFill>
              </a:defRPr>
            </a:pPr>
            <a:r>
              <a:rPr lang="es-ES" sz="3600" dirty="0" smtClean="0">
                <a:solidFill>
                  <a:schemeClr val="bg2">
                    <a:lumMod val="50000"/>
                  </a:schemeClr>
                </a:solidFill>
              </a:rPr>
              <a:t>Configuramos el </a:t>
            </a:r>
            <a:r>
              <a:rPr lang="es-ES" sz="3600" dirty="0" err="1" smtClean="0">
                <a:solidFill>
                  <a:schemeClr val="bg2">
                    <a:lumMod val="50000"/>
                  </a:schemeClr>
                </a:solidFill>
              </a:rPr>
              <a:t>Projecto</a:t>
            </a:r>
            <a:r>
              <a:rPr lang="es-ES" sz="3600" dirty="0" smtClean="0">
                <a:solidFill>
                  <a:schemeClr val="bg2">
                    <a:lumMod val="50000"/>
                  </a:schemeClr>
                </a:solidFill>
              </a:rPr>
              <a:t> ID dado de alta en la consola de desarrolladores</a:t>
            </a:r>
          </a:p>
          <a:p>
            <a:pPr lvl="2">
              <a:buClrTx/>
              <a:buSzPct val="125000"/>
              <a:defRPr sz="1800">
                <a:solidFill>
                  <a:srgbClr val="000000"/>
                </a:solidFill>
              </a:defRPr>
            </a:pPr>
            <a:r>
              <a:rPr lang="es-ES" sz="3600" dirty="0" smtClean="0">
                <a:solidFill>
                  <a:schemeClr val="bg2">
                    <a:lumMod val="50000"/>
                  </a:schemeClr>
                </a:solidFill>
              </a:rPr>
              <a:t>Agregamos el API Key para ese proyecto y el nombre del paquete principal del proyecto</a:t>
            </a:r>
          </a:p>
          <a:p>
            <a:pPr lvl="2">
              <a:buClrTx/>
              <a:buSzPct val="125000"/>
              <a:defRPr sz="1800">
                <a:solidFill>
                  <a:srgbClr val="000000"/>
                </a:solidFill>
              </a:defRPr>
            </a:pPr>
            <a:r>
              <a:rPr lang="es-ES" sz="3600" dirty="0" smtClean="0">
                <a:solidFill>
                  <a:schemeClr val="bg2">
                    <a:lumMod val="50000"/>
                  </a:schemeClr>
                </a:solidFill>
              </a:rPr>
              <a:t>Agregamos una extensión de </a:t>
            </a:r>
            <a:r>
              <a:rPr lang="es-ES" sz="3600" dirty="0" err="1" smtClean="0">
                <a:solidFill>
                  <a:schemeClr val="bg2">
                    <a:lumMod val="50000"/>
                  </a:schemeClr>
                </a:solidFill>
              </a:rPr>
              <a:t>Application</a:t>
            </a:r>
            <a:r>
              <a:rPr lang="es-ES" sz="3600" dirty="0" smtClean="0">
                <a:solidFill>
                  <a:schemeClr val="bg2">
                    <a:lumMod val="50000"/>
                  </a:schemeClr>
                </a:solidFill>
              </a:rPr>
              <a:t> para la gestión del registro dentro del GCM</a:t>
            </a:r>
            <a:endParaRPr lang="es-ES" sz="3600" dirty="0" smtClean="0">
              <a:solidFill>
                <a:schemeClr val="bg2">
                  <a:lumMod val="50000"/>
                </a:schemeClr>
              </a:solidFill>
            </a:endParaRPr>
          </a:p>
          <a:p>
            <a:pPr lvl="1">
              <a:buClrTx/>
              <a:buSzPct val="125000"/>
              <a:defRPr sz="1800">
                <a:solidFill>
                  <a:srgbClr val="000000"/>
                </a:solidFill>
              </a:defRPr>
            </a:pPr>
            <a:endParaRPr lang="es-ES" sz="3600" dirty="0" smtClean="0">
              <a:solidFill>
                <a:schemeClr val="bg2">
                  <a:lumMod val="50000"/>
                </a:schemeClr>
              </a:solidFill>
            </a:endParaRPr>
          </a:p>
        </p:txBody>
      </p:sp>
    </p:spTree>
    <p:extLst>
      <p:ext uri="{BB962C8B-B14F-4D97-AF65-F5344CB8AC3E}">
        <p14:creationId xmlns:p14="http://schemas.microsoft.com/office/powerpoint/2010/main" val="147509212"/>
      </p:ext>
    </p:extLst>
  </p:cSld>
  <p:clrMapOvr>
    <a:masterClrMapping/>
  </p:clrMapOvr>
  <p:transition spd="med">
    <p:dissolv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err="1" smtClean="0">
                <a:solidFill>
                  <a:srgbClr val="535353"/>
                </a:solidFill>
              </a:rPr>
              <a:t>gcm</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Dentro de la </a:t>
            </a:r>
            <a:r>
              <a:rPr lang="es-ES" sz="3600" dirty="0" err="1" smtClean="0">
                <a:solidFill>
                  <a:schemeClr val="bg2">
                    <a:lumMod val="50000"/>
                  </a:schemeClr>
                </a:solidFill>
              </a:rPr>
              <a:t>app</a:t>
            </a:r>
            <a:endParaRPr lang="es-ES" sz="3600" dirty="0" smtClean="0">
              <a:solidFill>
                <a:schemeClr val="bg2">
                  <a:lumMod val="50000"/>
                </a:schemeClr>
              </a:solidFill>
            </a:endParaRPr>
          </a:p>
          <a:p>
            <a:pPr lvl="2">
              <a:buClrTx/>
              <a:buSzPct val="125000"/>
              <a:defRPr sz="1800">
                <a:solidFill>
                  <a:srgbClr val="000000"/>
                </a:solidFill>
              </a:defRPr>
            </a:pPr>
            <a:r>
              <a:rPr lang="es-ES" sz="3600" dirty="0" smtClean="0">
                <a:solidFill>
                  <a:schemeClr val="bg2">
                    <a:lumMod val="50000"/>
                  </a:schemeClr>
                </a:solidFill>
              </a:rPr>
              <a:t>Configuramos el </a:t>
            </a:r>
            <a:r>
              <a:rPr lang="es-ES" sz="3600" dirty="0" err="1" smtClean="0">
                <a:solidFill>
                  <a:schemeClr val="bg2">
                    <a:lumMod val="50000"/>
                  </a:schemeClr>
                </a:solidFill>
              </a:rPr>
              <a:t>Projecto</a:t>
            </a:r>
            <a:r>
              <a:rPr lang="es-ES" sz="3600" dirty="0" smtClean="0">
                <a:solidFill>
                  <a:schemeClr val="bg2">
                    <a:lumMod val="50000"/>
                  </a:schemeClr>
                </a:solidFill>
              </a:rPr>
              <a:t> ID dado de alta en la consola de desarrolladores</a:t>
            </a:r>
          </a:p>
          <a:p>
            <a:pPr lvl="2">
              <a:buClrTx/>
              <a:buSzPct val="125000"/>
              <a:defRPr sz="1800">
                <a:solidFill>
                  <a:srgbClr val="000000"/>
                </a:solidFill>
              </a:defRPr>
            </a:pPr>
            <a:r>
              <a:rPr lang="es-ES" sz="3600" dirty="0" smtClean="0">
                <a:solidFill>
                  <a:schemeClr val="bg2">
                    <a:lumMod val="50000"/>
                  </a:schemeClr>
                </a:solidFill>
              </a:rPr>
              <a:t>Agregamos el API Key para ese proyecto y el nombre del paquete principal del proyecto</a:t>
            </a:r>
          </a:p>
          <a:p>
            <a:pPr lvl="2">
              <a:buClrTx/>
              <a:buSzPct val="125000"/>
              <a:defRPr sz="1800">
                <a:solidFill>
                  <a:srgbClr val="000000"/>
                </a:solidFill>
              </a:defRPr>
            </a:pPr>
            <a:r>
              <a:rPr lang="es-ES" sz="3600" dirty="0" smtClean="0">
                <a:solidFill>
                  <a:schemeClr val="bg2">
                    <a:lumMod val="50000"/>
                  </a:schemeClr>
                </a:solidFill>
              </a:rPr>
              <a:t>Agregamos una extensión de </a:t>
            </a:r>
            <a:r>
              <a:rPr lang="es-ES" sz="3600" dirty="0" err="1" smtClean="0">
                <a:solidFill>
                  <a:schemeClr val="bg2">
                    <a:lumMod val="50000"/>
                  </a:schemeClr>
                </a:solidFill>
              </a:rPr>
              <a:t>Application</a:t>
            </a:r>
            <a:r>
              <a:rPr lang="es-ES" sz="3600" dirty="0" smtClean="0">
                <a:solidFill>
                  <a:schemeClr val="bg2">
                    <a:lumMod val="50000"/>
                  </a:schemeClr>
                </a:solidFill>
              </a:rPr>
              <a:t> para la gestión del registro dentro del GCM</a:t>
            </a:r>
            <a:endParaRPr lang="es-ES" sz="3600" dirty="0" smtClean="0">
              <a:solidFill>
                <a:schemeClr val="bg2">
                  <a:lumMod val="50000"/>
                </a:schemeClr>
              </a:solidFill>
            </a:endParaRPr>
          </a:p>
          <a:p>
            <a:pPr lvl="1">
              <a:buClrTx/>
              <a:buSzPct val="125000"/>
              <a:defRPr sz="1800">
                <a:solidFill>
                  <a:srgbClr val="000000"/>
                </a:solidFill>
              </a:defRPr>
            </a:pPr>
            <a:endParaRPr lang="es-ES" sz="3600" dirty="0" smtClean="0">
              <a:solidFill>
                <a:schemeClr val="bg2">
                  <a:lumMod val="50000"/>
                </a:schemeClr>
              </a:solidFill>
            </a:endParaRPr>
          </a:p>
        </p:txBody>
      </p:sp>
    </p:spTree>
    <p:extLst>
      <p:ext uri="{BB962C8B-B14F-4D97-AF65-F5344CB8AC3E}">
        <p14:creationId xmlns:p14="http://schemas.microsoft.com/office/powerpoint/2010/main" val="262414449"/>
      </p:ext>
    </p:extLst>
  </p:cSld>
  <p:clrMapOvr>
    <a:masterClrMapping/>
  </p:clrMapOvr>
  <p:transition spd="med">
    <p:dissolv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err="1" smtClean="0">
                <a:solidFill>
                  <a:srgbClr val="535353"/>
                </a:solidFill>
              </a:rPr>
              <a:t>gcm</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La parte del server es un proyecto en PHP que permite dar de alta a los usuarios y los vincula con GCM</a:t>
            </a:r>
          </a:p>
          <a:p>
            <a:pPr lvl="1">
              <a:buClrTx/>
              <a:buSzPct val="125000"/>
              <a:defRPr sz="1800">
                <a:solidFill>
                  <a:srgbClr val="000000"/>
                </a:solidFill>
              </a:defRPr>
            </a:pPr>
            <a:r>
              <a:rPr lang="es-ES" sz="3600" dirty="0" smtClean="0">
                <a:solidFill>
                  <a:schemeClr val="bg2">
                    <a:lumMod val="50000"/>
                  </a:schemeClr>
                </a:solidFill>
              </a:rPr>
              <a:t>Posteriormente se comunica con el GCM para enviarle las notificaciones que este a de «reenviar» a los usuarios</a:t>
            </a:r>
          </a:p>
          <a:p>
            <a:pPr lvl="1">
              <a:buClrTx/>
              <a:buSzPct val="125000"/>
              <a:defRPr sz="1800">
                <a:solidFill>
                  <a:srgbClr val="000000"/>
                </a:solidFill>
              </a:defRPr>
            </a:pPr>
            <a:r>
              <a:rPr lang="es-ES" sz="3600" dirty="0" smtClean="0">
                <a:solidFill>
                  <a:schemeClr val="bg2">
                    <a:lumMod val="50000"/>
                  </a:schemeClr>
                </a:solidFill>
              </a:rPr>
              <a:t>El GCM gestiona cuando ha de enviar la notificación viendo si el dispositivo está disponible. </a:t>
            </a:r>
          </a:p>
          <a:p>
            <a:pPr lvl="1">
              <a:buClrTx/>
              <a:buSzPct val="125000"/>
              <a:defRPr sz="1800">
                <a:solidFill>
                  <a:srgbClr val="000000"/>
                </a:solidFill>
              </a:defRPr>
            </a:pPr>
            <a:endParaRPr lang="es-ES" sz="3600" dirty="0" smtClean="0">
              <a:solidFill>
                <a:schemeClr val="bg2">
                  <a:lumMod val="50000"/>
                </a:schemeClr>
              </a:solidFill>
            </a:endParaRPr>
          </a:p>
        </p:txBody>
      </p:sp>
    </p:spTree>
    <p:extLst>
      <p:ext uri="{BB962C8B-B14F-4D97-AF65-F5344CB8AC3E}">
        <p14:creationId xmlns:p14="http://schemas.microsoft.com/office/powerpoint/2010/main" val="2227961566"/>
      </p:ext>
    </p:extLst>
  </p:cSld>
  <p:clrMapOvr>
    <a:masterClrMapping/>
  </p:clrMapOvr>
  <p:transition spd="med">
    <p:dissolv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lang="en-US" sz="7200" cap="all" dirty="0" err="1" smtClean="0">
                <a:solidFill>
                  <a:srgbClr val="535353"/>
                </a:solidFill>
              </a:rPr>
              <a:t>gradle</a:t>
            </a:r>
            <a:endParaRPr sz="7200" cap="all" dirty="0">
              <a:solidFill>
                <a:srgbClr val="535353"/>
              </a:solidFill>
            </a:endParaRPr>
          </a:p>
        </p:txBody>
      </p:sp>
    </p:spTree>
    <p:extLst>
      <p:ext uri="{BB962C8B-B14F-4D97-AF65-F5344CB8AC3E}">
        <p14:creationId xmlns:p14="http://schemas.microsoft.com/office/powerpoint/2010/main" val="2389464311"/>
      </p:ext>
    </p:extLst>
  </p:cSld>
  <p:clrMapOvr>
    <a:masterClrMapping/>
  </p:clrMapOvr>
  <p:transition spd="med">
    <p:dissolv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err="1" smtClean="0">
                <a:solidFill>
                  <a:srgbClr val="535353"/>
                </a:solidFill>
              </a:rPr>
              <a:t>gradle</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Es el nuevo sistema para la gestión de dependencias de </a:t>
            </a:r>
            <a:r>
              <a:rPr lang="es-ES" sz="3600" dirty="0" err="1" smtClean="0">
                <a:solidFill>
                  <a:schemeClr val="bg2">
                    <a:lumMod val="50000"/>
                  </a:schemeClr>
                </a:solidFill>
              </a:rPr>
              <a:t>Android</a:t>
            </a:r>
            <a:endParaRPr lang="es-ES" sz="3600" dirty="0" smtClean="0">
              <a:solidFill>
                <a:schemeClr val="bg2">
                  <a:lumMod val="50000"/>
                </a:schemeClr>
              </a:solidFill>
            </a:endParaRPr>
          </a:p>
          <a:p>
            <a:pPr lvl="1">
              <a:buClrTx/>
              <a:buSzPct val="125000"/>
              <a:defRPr sz="1800">
                <a:solidFill>
                  <a:srgbClr val="000000"/>
                </a:solidFill>
              </a:defRPr>
            </a:pPr>
            <a:r>
              <a:rPr lang="es-ES" sz="3600" dirty="0" smtClean="0">
                <a:solidFill>
                  <a:schemeClr val="bg2">
                    <a:lumMod val="50000"/>
                  </a:schemeClr>
                </a:solidFill>
              </a:rPr>
              <a:t>Usa los repositorios de </a:t>
            </a:r>
            <a:r>
              <a:rPr lang="es-ES" sz="3600" dirty="0" err="1" smtClean="0">
                <a:solidFill>
                  <a:schemeClr val="bg2">
                    <a:lumMod val="50000"/>
                  </a:schemeClr>
                </a:solidFill>
              </a:rPr>
              <a:t>Maven</a:t>
            </a:r>
            <a:endParaRPr lang="es-ES" sz="3600" dirty="0" smtClean="0">
              <a:solidFill>
                <a:schemeClr val="bg2">
                  <a:lumMod val="50000"/>
                </a:schemeClr>
              </a:solidFill>
            </a:endParaRPr>
          </a:p>
          <a:p>
            <a:pPr lvl="1">
              <a:buClrTx/>
              <a:buSzPct val="125000"/>
              <a:defRPr sz="1800">
                <a:solidFill>
                  <a:srgbClr val="000000"/>
                </a:solidFill>
              </a:defRPr>
            </a:pPr>
            <a:r>
              <a:rPr lang="es-ES" sz="3600" dirty="0" smtClean="0">
                <a:solidFill>
                  <a:schemeClr val="bg2">
                    <a:lumMod val="50000"/>
                  </a:schemeClr>
                </a:solidFill>
              </a:rPr>
              <a:t>Facilita la transición entre ambos sistemas</a:t>
            </a:r>
          </a:p>
          <a:p>
            <a:pPr lvl="1">
              <a:buClrTx/>
              <a:buSzPct val="125000"/>
              <a:defRPr sz="1800">
                <a:solidFill>
                  <a:srgbClr val="000000"/>
                </a:solidFill>
              </a:defRPr>
            </a:pPr>
            <a:r>
              <a:rPr lang="es-ES" sz="3600" dirty="0" smtClean="0">
                <a:solidFill>
                  <a:schemeClr val="bg2">
                    <a:lumMod val="50000"/>
                  </a:schemeClr>
                </a:solidFill>
              </a:rPr>
              <a:t>Viene de </a:t>
            </a:r>
            <a:r>
              <a:rPr lang="es-ES" sz="3600" dirty="0" err="1" smtClean="0">
                <a:solidFill>
                  <a:schemeClr val="bg2">
                    <a:lumMod val="50000"/>
                  </a:schemeClr>
                </a:solidFill>
              </a:rPr>
              <a:t>Groovy</a:t>
            </a:r>
            <a:endParaRPr lang="es-ES" sz="3600" dirty="0" smtClean="0">
              <a:solidFill>
                <a:schemeClr val="bg2">
                  <a:lumMod val="50000"/>
                </a:schemeClr>
              </a:solidFill>
            </a:endParaRPr>
          </a:p>
          <a:p>
            <a:pPr lvl="1">
              <a:buClrTx/>
              <a:buSzPct val="125000"/>
              <a:defRPr sz="1800">
                <a:solidFill>
                  <a:srgbClr val="000000"/>
                </a:solidFill>
              </a:defRPr>
            </a:pPr>
            <a:endParaRPr lang="es-ES" sz="3600" dirty="0" smtClean="0">
              <a:solidFill>
                <a:schemeClr val="bg2">
                  <a:lumMod val="50000"/>
                </a:schemeClr>
              </a:solidFill>
            </a:endParaRPr>
          </a:p>
        </p:txBody>
      </p:sp>
    </p:spTree>
    <p:extLst>
      <p:ext uri="{BB962C8B-B14F-4D97-AF65-F5344CB8AC3E}">
        <p14:creationId xmlns:p14="http://schemas.microsoft.com/office/powerpoint/2010/main" val="2993933720"/>
      </p:ext>
    </p:extLst>
  </p:cSld>
  <p:clrMapOvr>
    <a:masterClrMapping/>
  </p:clrMapOvr>
  <p:transition spd="med">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Shape 11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Instalación ADT</a:t>
            </a:r>
          </a:p>
        </p:txBody>
      </p:sp>
      <p:sp>
        <p:nvSpPr>
          <p:cNvPr id="112" name="Shape 112"/>
          <p:cNvSpPr>
            <a:spLocks noGrp="1"/>
          </p:cNvSpPr>
          <p:nvPr>
            <p:ph type="body" idx="1"/>
          </p:nvPr>
        </p:nvSpPr>
        <p:spPr>
          <a:xfrm>
            <a:off x="355600" y="1536700"/>
            <a:ext cx="12293600" cy="7493000"/>
          </a:xfrm>
          <a:prstGeom prst="rect">
            <a:avLst/>
          </a:prstGeom>
        </p:spPr>
        <p:txBody>
          <a:bodyPr numCol="1" spcCol="38100">
            <a:normAutofit/>
          </a:bodyPr>
          <a:lstStyle/>
          <a:p>
            <a:pPr lvl="0">
              <a:defRPr sz="1800">
                <a:solidFill>
                  <a:srgbClr val="000000"/>
                </a:solidFill>
              </a:defRPr>
            </a:pPr>
            <a:r>
              <a:rPr sz="3800">
                <a:solidFill>
                  <a:srgbClr val="535353"/>
                </a:solidFill>
              </a:rPr>
              <a:t>Android Development Tools for Eclipse</a:t>
            </a:r>
          </a:p>
          <a:p>
            <a:pPr lvl="1">
              <a:defRPr sz="1800">
                <a:solidFill>
                  <a:srgbClr val="000000"/>
                </a:solidFill>
              </a:defRPr>
            </a:pPr>
            <a:r>
              <a:rPr sz="3800" u="sng">
                <a:solidFill>
                  <a:srgbClr val="535353"/>
                </a:solidFill>
                <a:hlinkClick r:id="rId3"/>
              </a:rPr>
              <a:t>http://developer.android.com/tools/sdk/eclipse-adt.html</a:t>
            </a:r>
            <a:endParaRPr sz="3800">
              <a:solidFill>
                <a:srgbClr val="535353"/>
              </a:solidFill>
            </a:endParaRPr>
          </a:p>
          <a:p>
            <a:pPr lvl="1">
              <a:defRPr sz="1800">
                <a:solidFill>
                  <a:srgbClr val="000000"/>
                </a:solidFill>
              </a:defRPr>
            </a:pPr>
            <a:endParaRPr sz="3800">
              <a:solidFill>
                <a:srgbClr val="535353"/>
              </a:solidFill>
            </a:endParaRPr>
          </a:p>
          <a:p>
            <a:pPr lvl="0">
              <a:defRPr sz="1800">
                <a:solidFill>
                  <a:srgbClr val="000000"/>
                </a:solidFill>
              </a:defRPr>
            </a:pPr>
            <a:r>
              <a:rPr sz="3800">
                <a:solidFill>
                  <a:srgbClr val="535353"/>
                </a:solidFill>
              </a:rPr>
              <a:t>Gestor de emuladores integrado en Eclipse</a:t>
            </a:r>
          </a:p>
          <a:p>
            <a:pPr lvl="0">
              <a:defRPr sz="1800">
                <a:solidFill>
                  <a:srgbClr val="000000"/>
                </a:solidFill>
              </a:defRPr>
            </a:pPr>
            <a:r>
              <a:rPr sz="3800">
                <a:solidFill>
                  <a:srgbClr val="535353"/>
                </a:solidFill>
              </a:rPr>
              <a:t>Actualizaciones de la SDK directamente desde Eclipse</a:t>
            </a:r>
          </a:p>
          <a:p>
            <a:pPr lvl="0">
              <a:defRPr sz="1800">
                <a:solidFill>
                  <a:srgbClr val="000000"/>
                </a:solidFill>
              </a:defRPr>
            </a:pPr>
            <a:r>
              <a:rPr sz="3800">
                <a:solidFill>
                  <a:srgbClr val="535353"/>
                </a:solidFill>
              </a:rPr>
              <a:t>Provee de códigos de ejemplo y APIs de terceros en algunas versiones.</a:t>
            </a:r>
          </a:p>
        </p:txBody>
      </p:sp>
    </p:spTree>
  </p:cSld>
  <p:clrMapOvr>
    <a:masterClrMapping/>
  </p:clrMapOvr>
  <p:transition spd="med">
    <p:dissolv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err="1" smtClean="0">
                <a:solidFill>
                  <a:srgbClr val="535353"/>
                </a:solidFill>
              </a:rPr>
              <a:t>gradle</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Es necesario crear las variables de entorno de forma </a:t>
            </a:r>
            <a:r>
              <a:rPr lang="es-ES" sz="3600" dirty="0" err="1" smtClean="0">
                <a:solidFill>
                  <a:schemeClr val="bg2">
                    <a:lumMod val="50000"/>
                  </a:schemeClr>
                </a:solidFill>
              </a:rPr>
              <a:t>correta</a:t>
            </a:r>
            <a:endParaRPr lang="es-ES" sz="3600" dirty="0" smtClean="0">
              <a:solidFill>
                <a:schemeClr val="bg2">
                  <a:lumMod val="50000"/>
                </a:schemeClr>
              </a:solidFill>
            </a:endParaRPr>
          </a:p>
          <a:p>
            <a:pPr lvl="2">
              <a:buClrTx/>
              <a:buSzPct val="125000"/>
              <a:defRPr sz="1800">
                <a:solidFill>
                  <a:srgbClr val="000000"/>
                </a:solidFill>
              </a:defRPr>
            </a:pPr>
            <a:r>
              <a:rPr lang="es-ES" sz="3600" dirty="0" smtClean="0">
                <a:solidFill>
                  <a:schemeClr val="bg2">
                    <a:lumMod val="50000"/>
                  </a:schemeClr>
                </a:solidFill>
              </a:rPr>
              <a:t>ANDROID_PATH</a:t>
            </a:r>
          </a:p>
          <a:p>
            <a:pPr lvl="2">
              <a:buClrTx/>
              <a:buSzPct val="125000"/>
              <a:defRPr sz="1800">
                <a:solidFill>
                  <a:srgbClr val="000000"/>
                </a:solidFill>
              </a:defRPr>
            </a:pPr>
            <a:r>
              <a:rPr lang="es-ES" sz="3600" dirty="0" smtClean="0">
                <a:solidFill>
                  <a:schemeClr val="bg2">
                    <a:lumMod val="50000"/>
                  </a:schemeClr>
                </a:solidFill>
              </a:rPr>
              <a:t>GRADLE_HOME</a:t>
            </a:r>
          </a:p>
          <a:p>
            <a:pPr lvl="2">
              <a:buClrTx/>
              <a:buSzPct val="125000"/>
              <a:defRPr sz="1800">
                <a:solidFill>
                  <a:srgbClr val="000000"/>
                </a:solidFill>
              </a:defRPr>
            </a:pPr>
            <a:endParaRPr lang="es-ES" sz="3600" dirty="0" smtClean="0">
              <a:solidFill>
                <a:schemeClr val="bg2">
                  <a:lumMod val="50000"/>
                </a:schemeClr>
              </a:solidFill>
            </a:endParaRPr>
          </a:p>
          <a:p>
            <a:pPr lvl="1">
              <a:buClrTx/>
              <a:buSzPct val="125000"/>
              <a:defRPr sz="1800">
                <a:solidFill>
                  <a:srgbClr val="000000"/>
                </a:solidFill>
              </a:defRPr>
            </a:pPr>
            <a:endParaRPr lang="es-ES" sz="3600" dirty="0" smtClean="0">
              <a:solidFill>
                <a:schemeClr val="bg2">
                  <a:lumMod val="50000"/>
                </a:schemeClr>
              </a:solidFill>
            </a:endParaRPr>
          </a:p>
        </p:txBody>
      </p:sp>
    </p:spTree>
    <p:extLst>
      <p:ext uri="{BB962C8B-B14F-4D97-AF65-F5344CB8AC3E}">
        <p14:creationId xmlns:p14="http://schemas.microsoft.com/office/powerpoint/2010/main" val="343783879"/>
      </p:ext>
    </p:extLst>
  </p:cSld>
  <p:clrMapOvr>
    <a:masterClrMapping/>
  </p:clrMapOvr>
  <p:transition spd="med">
    <p:dissolv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lang="en-US" sz="7200" cap="all" dirty="0" err="1" smtClean="0">
                <a:solidFill>
                  <a:srgbClr val="535353"/>
                </a:solidFill>
              </a:rPr>
              <a:t>gradle</a:t>
            </a:r>
            <a:endParaRPr sz="7200" cap="all" dirty="0">
              <a:solidFill>
                <a:srgbClr val="535353"/>
              </a:solidFill>
            </a:endParaRPr>
          </a:p>
        </p:txBody>
      </p:sp>
      <p:sp>
        <p:nvSpPr>
          <p:cNvPr id="667" name="Shape 667"/>
          <p:cNvSpPr>
            <a:spLocks noGrp="1"/>
          </p:cNvSpPr>
          <p:nvPr>
            <p:ph type="body" idx="1"/>
          </p:nvPr>
        </p:nvSpPr>
        <p:spPr>
          <a:xfrm>
            <a:off x="355600" y="1892300"/>
            <a:ext cx="12293600" cy="6819900"/>
          </a:xfrm>
          <a:prstGeom prst="rect">
            <a:avLst/>
          </a:prstGeom>
        </p:spPr>
        <p:txBody>
          <a:bodyPr numCol="1" spcCol="38100">
            <a:normAutofit/>
          </a:bodyPr>
          <a:lstStyle/>
          <a:p>
            <a:pPr lvl="1">
              <a:buClrTx/>
              <a:buSzPct val="125000"/>
              <a:defRPr sz="1800">
                <a:solidFill>
                  <a:srgbClr val="000000"/>
                </a:solidFill>
              </a:defRPr>
            </a:pPr>
            <a:r>
              <a:rPr lang="es-ES" sz="3600" dirty="0" smtClean="0">
                <a:solidFill>
                  <a:schemeClr val="bg2">
                    <a:lumMod val="50000"/>
                  </a:schemeClr>
                </a:solidFill>
              </a:rPr>
              <a:t>Para su ejecución usamos los siguientes comandos</a:t>
            </a:r>
          </a:p>
          <a:p>
            <a:pPr lvl="2">
              <a:buClrTx/>
              <a:buSzPct val="125000"/>
              <a:defRPr sz="1800">
                <a:solidFill>
                  <a:srgbClr val="000000"/>
                </a:solidFill>
              </a:defRPr>
            </a:pPr>
            <a:r>
              <a:rPr lang="es-ES" sz="3600" dirty="0" err="1" smtClean="0">
                <a:solidFill>
                  <a:schemeClr val="bg2">
                    <a:lumMod val="50000"/>
                  </a:schemeClr>
                </a:solidFill>
              </a:rPr>
              <a:t>Gradle</a:t>
            </a:r>
            <a:r>
              <a:rPr lang="es-ES" sz="3600" dirty="0" smtClean="0">
                <a:solidFill>
                  <a:schemeClr val="bg2">
                    <a:lumMod val="50000"/>
                  </a:schemeClr>
                </a:solidFill>
              </a:rPr>
              <a:t> </a:t>
            </a:r>
            <a:r>
              <a:rPr lang="es-ES" sz="3600" dirty="0" err="1" smtClean="0">
                <a:solidFill>
                  <a:schemeClr val="bg2">
                    <a:lumMod val="50000"/>
                  </a:schemeClr>
                </a:solidFill>
              </a:rPr>
              <a:t>build</a:t>
            </a:r>
            <a:endParaRPr lang="es-ES" sz="3600" dirty="0" smtClean="0">
              <a:solidFill>
                <a:schemeClr val="bg2">
                  <a:lumMod val="50000"/>
                </a:schemeClr>
              </a:solidFill>
            </a:endParaRPr>
          </a:p>
          <a:p>
            <a:pPr lvl="2">
              <a:buClrTx/>
              <a:buSzPct val="125000"/>
              <a:defRPr sz="1800">
                <a:solidFill>
                  <a:srgbClr val="000000"/>
                </a:solidFill>
              </a:defRPr>
            </a:pPr>
            <a:r>
              <a:rPr lang="es-ES" sz="3600" dirty="0" err="1" smtClean="0">
                <a:solidFill>
                  <a:schemeClr val="bg2">
                    <a:lumMod val="50000"/>
                  </a:schemeClr>
                </a:solidFill>
              </a:rPr>
              <a:t>Gradle</a:t>
            </a:r>
            <a:r>
              <a:rPr lang="es-ES" sz="3600" dirty="0" smtClean="0">
                <a:solidFill>
                  <a:schemeClr val="bg2">
                    <a:lumMod val="50000"/>
                  </a:schemeClr>
                </a:solidFill>
              </a:rPr>
              <a:t> </a:t>
            </a:r>
            <a:r>
              <a:rPr lang="es-ES" sz="3600" dirty="0" err="1" smtClean="0">
                <a:solidFill>
                  <a:schemeClr val="bg2">
                    <a:lumMod val="50000"/>
                  </a:schemeClr>
                </a:solidFill>
              </a:rPr>
              <a:t>clean</a:t>
            </a:r>
            <a:r>
              <a:rPr lang="es-ES" sz="3600" dirty="0" smtClean="0">
                <a:solidFill>
                  <a:schemeClr val="bg2">
                    <a:lumMod val="50000"/>
                  </a:schemeClr>
                </a:solidFill>
              </a:rPr>
              <a:t> </a:t>
            </a:r>
            <a:r>
              <a:rPr lang="es-ES" sz="3600" dirty="0" err="1" smtClean="0">
                <a:solidFill>
                  <a:schemeClr val="bg2">
                    <a:lumMod val="50000"/>
                  </a:schemeClr>
                </a:solidFill>
              </a:rPr>
              <a:t>build</a:t>
            </a:r>
            <a:endParaRPr lang="es-ES" sz="3600" dirty="0" smtClean="0">
              <a:solidFill>
                <a:schemeClr val="bg2">
                  <a:lumMod val="50000"/>
                </a:schemeClr>
              </a:solidFill>
            </a:endParaRPr>
          </a:p>
          <a:p>
            <a:pPr lvl="2">
              <a:buClrTx/>
              <a:buSzPct val="125000"/>
              <a:defRPr sz="1800">
                <a:solidFill>
                  <a:srgbClr val="000000"/>
                </a:solidFill>
              </a:defRPr>
            </a:pPr>
            <a:r>
              <a:rPr lang="es-ES" sz="3600" dirty="0" err="1" smtClean="0">
                <a:solidFill>
                  <a:schemeClr val="bg2">
                    <a:lumMod val="50000"/>
                  </a:schemeClr>
                </a:solidFill>
              </a:rPr>
              <a:t>Gradle</a:t>
            </a:r>
            <a:r>
              <a:rPr lang="es-ES" sz="3600" dirty="0" smtClean="0">
                <a:solidFill>
                  <a:schemeClr val="bg2">
                    <a:lumMod val="50000"/>
                  </a:schemeClr>
                </a:solidFill>
              </a:rPr>
              <a:t> </a:t>
            </a:r>
            <a:r>
              <a:rPr lang="es-ES" sz="3600" dirty="0" err="1" smtClean="0">
                <a:solidFill>
                  <a:schemeClr val="bg2">
                    <a:lumMod val="50000"/>
                  </a:schemeClr>
                </a:solidFill>
              </a:rPr>
              <a:t>build</a:t>
            </a:r>
            <a:r>
              <a:rPr lang="es-ES" sz="3600" dirty="0" smtClean="0">
                <a:solidFill>
                  <a:schemeClr val="bg2">
                    <a:lumMod val="50000"/>
                  </a:schemeClr>
                </a:solidFill>
              </a:rPr>
              <a:t> –</a:t>
            </a:r>
            <a:r>
              <a:rPr lang="es-ES" sz="3600" dirty="0" err="1" smtClean="0">
                <a:solidFill>
                  <a:schemeClr val="bg2">
                    <a:lumMod val="50000"/>
                  </a:schemeClr>
                </a:solidFill>
              </a:rPr>
              <a:t>daemon</a:t>
            </a:r>
            <a:r>
              <a:rPr lang="es-ES" sz="3600" dirty="0" smtClean="0">
                <a:solidFill>
                  <a:schemeClr val="bg2">
                    <a:lumMod val="50000"/>
                  </a:schemeClr>
                </a:solidFill>
              </a:rPr>
              <a:t> #</a:t>
            </a:r>
            <a:r>
              <a:rPr lang="es-ES" sz="3600" dirty="0" err="1" smtClean="0">
                <a:solidFill>
                  <a:schemeClr val="bg2">
                    <a:lumMod val="50000"/>
                  </a:schemeClr>
                </a:solidFill>
              </a:rPr>
              <a:t>acelara</a:t>
            </a:r>
            <a:r>
              <a:rPr lang="es-ES" sz="3600" dirty="0" smtClean="0">
                <a:solidFill>
                  <a:schemeClr val="bg2">
                    <a:lumMod val="50000"/>
                  </a:schemeClr>
                </a:solidFill>
              </a:rPr>
              <a:t> la ejecución</a:t>
            </a:r>
          </a:p>
          <a:p>
            <a:pPr lvl="2">
              <a:buClrTx/>
              <a:buSzPct val="125000"/>
              <a:defRPr sz="1800">
                <a:solidFill>
                  <a:srgbClr val="000000"/>
                </a:solidFill>
              </a:defRPr>
            </a:pPr>
            <a:r>
              <a:rPr lang="es-ES" sz="3600" dirty="0" err="1" smtClean="0">
                <a:solidFill>
                  <a:schemeClr val="bg2">
                    <a:lumMod val="50000"/>
                  </a:schemeClr>
                </a:solidFill>
              </a:rPr>
              <a:t>Gradle</a:t>
            </a:r>
            <a:r>
              <a:rPr lang="es-ES" sz="3600" dirty="0" smtClean="0">
                <a:solidFill>
                  <a:schemeClr val="bg2">
                    <a:lumMod val="50000"/>
                  </a:schemeClr>
                </a:solidFill>
              </a:rPr>
              <a:t> </a:t>
            </a:r>
            <a:r>
              <a:rPr lang="es-ES" sz="3600" dirty="0" err="1" smtClean="0">
                <a:solidFill>
                  <a:schemeClr val="bg2">
                    <a:lumMod val="50000"/>
                  </a:schemeClr>
                </a:solidFill>
              </a:rPr>
              <a:t>instrementTest</a:t>
            </a:r>
            <a:r>
              <a:rPr lang="es-ES" sz="3600" dirty="0" smtClean="0">
                <a:solidFill>
                  <a:schemeClr val="bg2">
                    <a:lumMod val="50000"/>
                  </a:schemeClr>
                </a:solidFill>
              </a:rPr>
              <a:t> #hace el ciclo completo</a:t>
            </a:r>
          </a:p>
          <a:p>
            <a:pPr lvl="2">
              <a:buClrTx/>
              <a:buSzPct val="125000"/>
              <a:defRPr sz="1800">
                <a:solidFill>
                  <a:srgbClr val="000000"/>
                </a:solidFill>
              </a:defRPr>
            </a:pPr>
            <a:r>
              <a:rPr lang="es-ES" sz="3600" dirty="0">
                <a:solidFill>
                  <a:schemeClr val="bg2">
                    <a:lumMod val="50000"/>
                  </a:schemeClr>
                </a:solidFill>
              </a:rPr>
              <a:t>	</a:t>
            </a:r>
            <a:endParaRPr lang="es-ES" sz="3600" dirty="0" smtClean="0">
              <a:solidFill>
                <a:schemeClr val="bg2">
                  <a:lumMod val="50000"/>
                </a:schemeClr>
              </a:solidFill>
            </a:endParaRPr>
          </a:p>
        </p:txBody>
      </p:sp>
    </p:spTree>
    <p:extLst>
      <p:ext uri="{BB962C8B-B14F-4D97-AF65-F5344CB8AC3E}">
        <p14:creationId xmlns:p14="http://schemas.microsoft.com/office/powerpoint/2010/main" val="985163983"/>
      </p:ext>
    </p:extLst>
  </p:cSld>
  <p:clrMapOvr>
    <a:masterClrMapping/>
  </p:clrMapOvr>
  <p:transition spd="med">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Componentes SDK</a:t>
            </a:r>
          </a:p>
        </p:txBody>
      </p:sp>
      <p:sp>
        <p:nvSpPr>
          <p:cNvPr id="119" name="Shape 119"/>
          <p:cNvSpPr>
            <a:spLocks noGrp="1"/>
          </p:cNvSpPr>
          <p:nvPr>
            <p:ph type="body" idx="1"/>
          </p:nvPr>
        </p:nvSpPr>
        <p:spPr>
          <a:xfrm>
            <a:off x="355600" y="1536700"/>
            <a:ext cx="12293600" cy="7493000"/>
          </a:xfrm>
          <a:prstGeom prst="rect">
            <a:avLst/>
          </a:prstGeom>
        </p:spPr>
        <p:txBody>
          <a:bodyPr numCol="1" spcCol="38100">
            <a:normAutofit lnSpcReduction="10000"/>
          </a:bodyPr>
          <a:lstStyle/>
          <a:p>
            <a:pPr lvl="0">
              <a:defRPr sz="1800">
                <a:solidFill>
                  <a:srgbClr val="000000"/>
                </a:solidFill>
              </a:defRPr>
            </a:pPr>
            <a:r>
              <a:rPr sz="3800">
                <a:solidFill>
                  <a:srgbClr val="535353"/>
                </a:solidFill>
              </a:rPr>
              <a:t>ADB (Android Debuger Bridge)</a:t>
            </a:r>
          </a:p>
          <a:p>
            <a:pPr lvl="1">
              <a:defRPr sz="1800">
                <a:solidFill>
                  <a:srgbClr val="000000"/>
                </a:solidFill>
              </a:defRPr>
            </a:pPr>
            <a:r>
              <a:rPr sz="3800">
                <a:solidFill>
                  <a:srgbClr val="535353"/>
                </a:solidFill>
              </a:rPr>
              <a:t>Encargado de gestionar la conexión de los dispositivos</a:t>
            </a:r>
          </a:p>
          <a:p>
            <a:pPr lvl="1">
              <a:defRPr sz="1800">
                <a:solidFill>
                  <a:srgbClr val="000000"/>
                </a:solidFill>
              </a:defRPr>
            </a:pPr>
            <a:r>
              <a:rPr sz="3800">
                <a:solidFill>
                  <a:srgbClr val="535353"/>
                </a:solidFill>
              </a:rPr>
              <a:t>  adb start-server</a:t>
            </a:r>
          </a:p>
          <a:p>
            <a:pPr lvl="1">
              <a:defRPr sz="1800">
                <a:solidFill>
                  <a:srgbClr val="000000"/>
                </a:solidFill>
              </a:defRPr>
            </a:pPr>
            <a:r>
              <a:rPr sz="3800">
                <a:solidFill>
                  <a:srgbClr val="535353"/>
                </a:solidFill>
              </a:rPr>
              <a:t>  adb kill-server   </a:t>
            </a:r>
          </a:p>
          <a:p>
            <a:pPr lvl="1">
              <a:defRPr sz="1800">
                <a:solidFill>
                  <a:srgbClr val="000000"/>
                </a:solidFill>
              </a:defRPr>
            </a:pPr>
            <a:r>
              <a:rPr sz="3800">
                <a:solidFill>
                  <a:srgbClr val="535353"/>
                </a:solidFill>
              </a:rPr>
              <a:t>  adb get-state    </a:t>
            </a:r>
          </a:p>
          <a:p>
            <a:pPr lvl="0">
              <a:defRPr sz="1800">
                <a:solidFill>
                  <a:srgbClr val="000000"/>
                </a:solidFill>
              </a:defRPr>
            </a:pPr>
            <a:r>
              <a:rPr sz="3800">
                <a:solidFill>
                  <a:srgbClr val="535353"/>
                </a:solidFill>
              </a:rPr>
              <a:t>AVD Manager</a:t>
            </a:r>
          </a:p>
          <a:p>
            <a:pPr lvl="1">
              <a:defRPr sz="1800">
                <a:solidFill>
                  <a:srgbClr val="000000"/>
                </a:solidFill>
              </a:defRPr>
            </a:pPr>
            <a:r>
              <a:rPr sz="3800">
                <a:solidFill>
                  <a:srgbClr val="535353"/>
                </a:solidFill>
              </a:rPr>
              <a:t>Creación y gestión de los emuladores de dispositivos.</a:t>
            </a:r>
          </a:p>
        </p:txBody>
      </p:sp>
    </p:spTree>
  </p:cSld>
  <p:clrMapOvr>
    <a:masterClrMapping/>
  </p:clrMapOvr>
  <p:transition spd="med">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más sdk</a:t>
            </a:r>
          </a:p>
        </p:txBody>
      </p:sp>
      <p:sp>
        <p:nvSpPr>
          <p:cNvPr id="126" name="Shape 126"/>
          <p:cNvSpPr>
            <a:spLocks noGrp="1"/>
          </p:cNvSpPr>
          <p:nvPr>
            <p:ph type="body" idx="1"/>
          </p:nvPr>
        </p:nvSpPr>
        <p:spPr>
          <a:xfrm>
            <a:off x="355600" y="1536700"/>
            <a:ext cx="12293600" cy="7493000"/>
          </a:xfrm>
          <a:prstGeom prst="rect">
            <a:avLst/>
          </a:prstGeom>
        </p:spPr>
        <p:txBody>
          <a:bodyPr numCol="1" spcCol="38100">
            <a:normAutofit fontScale="92500"/>
          </a:bodyPr>
          <a:lstStyle/>
          <a:p>
            <a:pPr marL="651509" lvl="1" indent="-289559" defTabSz="554990">
              <a:spcBef>
                <a:spcPts val="3600"/>
              </a:spcBef>
              <a:defRPr sz="1800">
                <a:solidFill>
                  <a:srgbClr val="000000"/>
                </a:solidFill>
              </a:defRPr>
            </a:pPr>
            <a:r>
              <a:rPr sz="3609">
                <a:solidFill>
                  <a:srgbClr val="535353"/>
                </a:solidFill>
              </a:rPr>
              <a:t>Documentación y ejemplos</a:t>
            </a:r>
          </a:p>
          <a:p>
            <a:pPr marL="651509" lvl="1" indent="-289559" defTabSz="554990">
              <a:spcBef>
                <a:spcPts val="3600"/>
              </a:spcBef>
              <a:defRPr sz="1800">
                <a:solidFill>
                  <a:srgbClr val="000000"/>
                </a:solidFill>
              </a:defRPr>
            </a:pPr>
            <a:r>
              <a:rPr sz="3609">
                <a:solidFill>
                  <a:srgbClr val="535353"/>
                </a:solidFill>
              </a:rPr>
              <a:t>Código fuente de la SDK</a:t>
            </a:r>
          </a:p>
          <a:p>
            <a:pPr marL="651509" lvl="1" indent="-289559" defTabSz="554990">
              <a:spcBef>
                <a:spcPts val="3600"/>
              </a:spcBef>
              <a:defRPr sz="1800">
                <a:solidFill>
                  <a:srgbClr val="000000"/>
                </a:solidFill>
              </a:defRPr>
            </a:pPr>
            <a:r>
              <a:rPr sz="3609">
                <a:solidFill>
                  <a:srgbClr val="535353"/>
                </a:solidFill>
              </a:rPr>
              <a:t>APIs de Google</a:t>
            </a:r>
          </a:p>
          <a:p>
            <a:pPr marL="651509" lvl="1" indent="-289559" defTabSz="554990">
              <a:spcBef>
                <a:spcPts val="3600"/>
              </a:spcBef>
              <a:defRPr sz="1800">
                <a:solidFill>
                  <a:srgbClr val="000000"/>
                </a:solidFill>
              </a:defRPr>
            </a:pPr>
            <a:r>
              <a:rPr sz="3609">
                <a:solidFill>
                  <a:srgbClr val="535353"/>
                </a:solidFill>
              </a:rPr>
              <a:t>Soporte de compatibilidad hacía atrás. Compatibility mode.</a:t>
            </a:r>
          </a:p>
          <a:p>
            <a:pPr marL="651509" lvl="1" indent="-289559" defTabSz="554990">
              <a:spcBef>
                <a:spcPts val="3600"/>
              </a:spcBef>
              <a:defRPr sz="1800">
                <a:solidFill>
                  <a:srgbClr val="000000"/>
                </a:solidFill>
              </a:defRPr>
            </a:pPr>
            <a:r>
              <a:rPr sz="3609">
                <a:solidFill>
                  <a:srgbClr val="535353"/>
                </a:solidFill>
              </a:rPr>
              <a:t>Gestión de cobros en Google Play</a:t>
            </a:r>
          </a:p>
          <a:p>
            <a:pPr marL="651509" lvl="1" indent="-289559" defTabSz="554990">
              <a:spcBef>
                <a:spcPts val="3600"/>
              </a:spcBef>
              <a:defRPr sz="1800">
                <a:solidFill>
                  <a:srgbClr val="000000"/>
                </a:solidFill>
              </a:defRPr>
            </a:pPr>
            <a:r>
              <a:rPr sz="3609">
                <a:solidFill>
                  <a:srgbClr val="535353"/>
                </a:solidFill>
              </a:rPr>
              <a:t>Comprobación de licencias</a:t>
            </a:r>
          </a:p>
          <a:p>
            <a:pPr marL="651509" lvl="1" indent="-289559" defTabSz="554990">
              <a:spcBef>
                <a:spcPts val="3600"/>
              </a:spcBef>
              <a:defRPr sz="1800">
                <a:solidFill>
                  <a:srgbClr val="000000"/>
                </a:solidFill>
              </a:defRPr>
            </a:pPr>
            <a:r>
              <a:rPr sz="3609">
                <a:solidFill>
                  <a:srgbClr val="535353"/>
                </a:solidFill>
              </a:rPr>
              <a:t>Generación y firma de las apps</a:t>
            </a:r>
          </a:p>
          <a:p>
            <a:pPr marL="651509" lvl="1" indent="-289559" defTabSz="554990">
              <a:spcBef>
                <a:spcPts val="3600"/>
              </a:spcBef>
              <a:defRPr sz="1800">
                <a:solidFill>
                  <a:srgbClr val="000000"/>
                </a:solidFill>
              </a:defRPr>
            </a:pPr>
            <a:r>
              <a:rPr sz="3609">
                <a:solidFill>
                  <a:srgbClr val="535353"/>
                </a:solidFill>
              </a:rPr>
              <a:t>SDK Tools</a:t>
            </a:r>
          </a:p>
        </p:txBody>
      </p:sp>
    </p:spTree>
  </p:cSld>
  <p:clrMapOvr>
    <a:masterClrMapping/>
  </p:clrMapOvr>
  <p:transition spd="med">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1.2 Desarrollo de APP</a:t>
            </a:r>
          </a:p>
        </p:txBody>
      </p:sp>
    </p:spTree>
  </p:cSld>
  <p:clrMapOvr>
    <a:masterClrMapping/>
  </p:clrMapOvr>
  <p:transition spd="med">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primeras preguntas</a:t>
            </a:r>
          </a:p>
        </p:txBody>
      </p:sp>
      <p:sp>
        <p:nvSpPr>
          <p:cNvPr id="135" name="Shape 135"/>
          <p:cNvSpPr>
            <a:spLocks noGrp="1"/>
          </p:cNvSpPr>
          <p:nvPr>
            <p:ph type="body" idx="1"/>
          </p:nvPr>
        </p:nvSpPr>
        <p:spPr>
          <a:xfrm>
            <a:off x="355600" y="1536700"/>
            <a:ext cx="12293600" cy="7493000"/>
          </a:xfrm>
          <a:prstGeom prst="rect">
            <a:avLst/>
          </a:prstGeom>
        </p:spPr>
        <p:txBody>
          <a:bodyPr numCol="1" spcCol="38100">
            <a:normAutofit/>
          </a:bodyPr>
          <a:lstStyle/>
          <a:p>
            <a:pPr lvl="1">
              <a:defRPr sz="1800">
                <a:solidFill>
                  <a:srgbClr val="000000"/>
                </a:solidFill>
              </a:defRPr>
            </a:pPr>
            <a:r>
              <a:rPr sz="3800">
                <a:solidFill>
                  <a:srgbClr val="535353"/>
                </a:solidFill>
              </a:rPr>
              <a:t>¿Cual es el propósito de mi app?</a:t>
            </a:r>
          </a:p>
          <a:p>
            <a:pPr lvl="1">
              <a:defRPr sz="1800">
                <a:solidFill>
                  <a:srgbClr val="000000"/>
                </a:solidFill>
              </a:defRPr>
            </a:pPr>
            <a:r>
              <a:rPr sz="3800">
                <a:solidFill>
                  <a:srgbClr val="535353"/>
                </a:solidFill>
              </a:rPr>
              <a:t>¿Dentro de que tipo de app encaja?</a:t>
            </a:r>
          </a:p>
          <a:p>
            <a:pPr lvl="1">
              <a:defRPr sz="1800">
                <a:solidFill>
                  <a:srgbClr val="000000"/>
                </a:solidFill>
              </a:defRPr>
            </a:pPr>
            <a:r>
              <a:rPr sz="3800">
                <a:solidFill>
                  <a:srgbClr val="535353"/>
                </a:solidFill>
              </a:rPr>
              <a:t>¿A que plataformas va dirigida?</a:t>
            </a:r>
          </a:p>
          <a:p>
            <a:pPr lvl="1">
              <a:defRPr sz="1800">
                <a:solidFill>
                  <a:srgbClr val="000000"/>
                </a:solidFill>
              </a:defRPr>
            </a:pPr>
            <a:r>
              <a:rPr sz="3800">
                <a:solidFill>
                  <a:srgbClr val="535353"/>
                </a:solidFill>
              </a:rPr>
              <a:t>¿Cual es mi mercado objetivo?</a:t>
            </a:r>
          </a:p>
          <a:p>
            <a:pPr lvl="1">
              <a:defRPr sz="1800">
                <a:solidFill>
                  <a:srgbClr val="000000"/>
                </a:solidFill>
              </a:defRPr>
            </a:pPr>
            <a:r>
              <a:rPr sz="3800">
                <a:solidFill>
                  <a:srgbClr val="535353"/>
                </a:solidFill>
              </a:rPr>
              <a:t>¿Que hace mi competencia?</a:t>
            </a:r>
          </a:p>
        </p:txBody>
      </p:sp>
    </p:spTree>
  </p:cSld>
  <p:clrMapOvr>
    <a:masterClrMapping/>
  </p:clrMapOvr>
  <p:transition spd="med">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droppedImage.png"/>
          <p:cNvPicPr/>
          <p:nvPr/>
        </p:nvPicPr>
        <p:blipFill>
          <a:blip r:embed="rId2">
            <a:extLst/>
          </a:blip>
          <a:stretch>
            <a:fillRect/>
          </a:stretch>
        </p:blipFill>
        <p:spPr>
          <a:xfrm>
            <a:off x="-318303" y="1124387"/>
            <a:ext cx="13450906" cy="7480301"/>
          </a:xfrm>
          <a:prstGeom prst="rect">
            <a:avLst/>
          </a:prstGeom>
          <a:ln w="12700">
            <a:miter lim="400000"/>
          </a:ln>
        </p:spPr>
      </p:pic>
      <p:sp>
        <p:nvSpPr>
          <p:cNvPr id="142" name="Shape 142"/>
          <p:cNvSpPr/>
          <p:nvPr/>
        </p:nvSpPr>
        <p:spPr>
          <a:xfrm>
            <a:off x="-88900" y="8978900"/>
            <a:ext cx="13004800" cy="457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defRPr sz="2400" u="sng">
                <a:hlinkClick r:id="rId3"/>
              </a:defRPr>
            </a:lvl1pPr>
          </a:lstStyle>
          <a:p>
            <a:pPr lvl="0">
              <a:defRPr sz="1800" u="none">
                <a:solidFill>
                  <a:srgbClr val="000000"/>
                </a:solidFill>
              </a:defRPr>
            </a:pPr>
            <a:r>
              <a:rPr sz="2400" u="sng">
                <a:solidFill>
                  <a:srgbClr val="535353"/>
                </a:solidFill>
                <a:hlinkClick r:id="rId3"/>
              </a:rPr>
              <a:t>http://www.kinvey.com/blog/2086/how-long-does-it-take-to-build-a-mobile-app</a:t>
            </a:r>
          </a:p>
        </p:txBody>
      </p:sp>
      <p:sp>
        <p:nvSpPr>
          <p:cNvPr id="143" name="Shape 143"/>
          <p:cNvSpPr/>
          <p:nvPr/>
        </p:nvSpPr>
        <p:spPr>
          <a:xfrm>
            <a:off x="0" y="12700"/>
            <a:ext cx="12293600" cy="1104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lgn="l">
              <a:defRPr sz="7200" cap="all"/>
            </a:lvl1pPr>
          </a:lstStyle>
          <a:p>
            <a:pPr lvl="0">
              <a:defRPr sz="1800" cap="none">
                <a:solidFill>
                  <a:srgbClr val="000000"/>
                </a:solidFill>
              </a:defRPr>
            </a:pPr>
            <a:r>
              <a:rPr sz="7200" cap="all">
                <a:solidFill>
                  <a:srgbClr val="535353"/>
                </a:solidFill>
              </a:rPr>
              <a:t>Y después</a:t>
            </a:r>
          </a:p>
        </p:txBody>
      </p:sp>
    </p:spTree>
  </p:cSld>
  <p:clrMapOvr>
    <a:masterClrMapping/>
  </p:clrMapOvr>
  <p:transition spd="med">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Y Con la UI</a:t>
            </a:r>
          </a:p>
        </p:txBody>
      </p:sp>
      <p:sp>
        <p:nvSpPr>
          <p:cNvPr id="146" name="Shape 146"/>
          <p:cNvSpPr>
            <a:spLocks noGrp="1"/>
          </p:cNvSpPr>
          <p:nvPr>
            <p:ph type="body" idx="1"/>
          </p:nvPr>
        </p:nvSpPr>
        <p:spPr>
          <a:xfrm>
            <a:off x="355600" y="1536700"/>
            <a:ext cx="12293600" cy="7493000"/>
          </a:xfrm>
          <a:prstGeom prst="rect">
            <a:avLst/>
          </a:prstGeom>
        </p:spPr>
        <p:txBody>
          <a:bodyPr numCol="1" spcCol="38100">
            <a:normAutofit/>
          </a:bodyPr>
          <a:lstStyle/>
          <a:p>
            <a:pPr lvl="1">
              <a:defRPr sz="1800">
                <a:solidFill>
                  <a:srgbClr val="000000"/>
                </a:solidFill>
              </a:defRPr>
            </a:pPr>
            <a:r>
              <a:rPr sz="3800">
                <a:solidFill>
                  <a:srgbClr val="535353"/>
                </a:solidFill>
              </a:rPr>
              <a:t>Veremos esto en detalle poco a poco con los ejemplos y la estructura de una app. De entrada nos enfrentamos a esto:</a:t>
            </a:r>
          </a:p>
        </p:txBody>
      </p:sp>
      <p:pic>
        <p:nvPicPr>
          <p:cNvPr id="149" name="droppedImage.png"/>
          <p:cNvPicPr/>
          <p:nvPr/>
        </p:nvPicPr>
        <p:blipFill>
          <a:blip r:embed="rId3">
            <a:extLst/>
          </a:blip>
          <a:stretch>
            <a:fillRect/>
          </a:stretch>
        </p:blipFill>
        <p:spPr>
          <a:xfrm>
            <a:off x="1016000" y="4265364"/>
            <a:ext cx="7181850" cy="4787900"/>
          </a:xfrm>
          <a:prstGeom prst="rect">
            <a:avLst/>
          </a:prstGeom>
          <a:ln w="12700">
            <a:miter lim="400000"/>
          </a:ln>
        </p:spPr>
      </p:pic>
      <p:pic>
        <p:nvPicPr>
          <p:cNvPr id="150" name="droppedImage.png"/>
          <p:cNvPicPr/>
          <p:nvPr/>
        </p:nvPicPr>
        <p:blipFill>
          <a:blip r:embed="rId4">
            <a:extLst/>
          </a:blip>
          <a:stretch>
            <a:fillRect/>
          </a:stretch>
        </p:blipFill>
        <p:spPr>
          <a:xfrm>
            <a:off x="8774856" y="5596880"/>
            <a:ext cx="3632200" cy="1689100"/>
          </a:xfrm>
          <a:prstGeom prst="rect">
            <a:avLst/>
          </a:prstGeom>
          <a:ln w="12700">
            <a:miter lim="400000"/>
          </a:ln>
        </p:spPr>
      </p:pic>
    </p:spTree>
  </p:cSld>
  <p:clrMapOvr>
    <a:masterClrMapping/>
  </p:clrMapOvr>
  <p:transition spd="med">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Shape 55"/>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Presentaciones</a:t>
            </a:r>
          </a:p>
        </p:txBody>
      </p:sp>
      <p:sp>
        <p:nvSpPr>
          <p:cNvPr id="56" name="Shape 56"/>
          <p:cNvSpPr>
            <a:spLocks noGrp="1"/>
          </p:cNvSpPr>
          <p:nvPr>
            <p:ph type="body" idx="1"/>
          </p:nvPr>
        </p:nvSpPr>
        <p:spPr>
          <a:xfrm>
            <a:off x="355600" y="1536700"/>
            <a:ext cx="12293600" cy="7493000"/>
          </a:xfrm>
          <a:prstGeom prst="rect">
            <a:avLst/>
          </a:prstGeom>
        </p:spPr>
        <p:txBody>
          <a:bodyPr numCol="1" spcCol="38100">
            <a:normAutofit lnSpcReduction="10000"/>
          </a:bodyPr>
          <a:lstStyle/>
          <a:p>
            <a:pPr marL="252984" lvl="0" indent="-252984" defTabSz="484886">
              <a:spcBef>
                <a:spcPts val="3100"/>
              </a:spcBef>
              <a:defRPr sz="1800">
                <a:solidFill>
                  <a:srgbClr val="000000"/>
                </a:solidFill>
              </a:defRPr>
            </a:pPr>
            <a:r>
              <a:rPr sz="3154">
                <a:solidFill>
                  <a:srgbClr val="535353"/>
                </a:solidFill>
              </a:rPr>
              <a:t>Pablo Formoso Estrada</a:t>
            </a:r>
          </a:p>
          <a:p>
            <a:pPr marL="252984" lvl="0" indent="-252984" defTabSz="484886">
              <a:spcBef>
                <a:spcPts val="3100"/>
              </a:spcBef>
              <a:defRPr sz="1800">
                <a:solidFill>
                  <a:srgbClr val="000000"/>
                </a:solidFill>
              </a:defRPr>
            </a:pPr>
            <a:r>
              <a:rPr sz="3154">
                <a:solidFill>
                  <a:srgbClr val="535353"/>
                </a:solidFill>
              </a:rPr>
              <a:t>Licenciado en Informática en la UEM</a:t>
            </a:r>
          </a:p>
          <a:p>
            <a:pPr marL="252984" lvl="0" indent="-252984" defTabSz="484886">
              <a:spcBef>
                <a:spcPts val="3100"/>
              </a:spcBef>
              <a:defRPr sz="1800">
                <a:solidFill>
                  <a:srgbClr val="000000"/>
                </a:solidFill>
              </a:defRPr>
            </a:pPr>
            <a:r>
              <a:rPr sz="3154">
                <a:solidFill>
                  <a:srgbClr val="535353"/>
                </a:solidFill>
              </a:rPr>
              <a:t>Master en Dirección estratégica y gestión de la innovación por la IUP</a:t>
            </a:r>
          </a:p>
          <a:p>
            <a:pPr marL="252984" lvl="0" indent="-252984" defTabSz="484886">
              <a:spcBef>
                <a:spcPts val="3100"/>
              </a:spcBef>
              <a:defRPr sz="1800">
                <a:solidFill>
                  <a:srgbClr val="000000"/>
                </a:solidFill>
              </a:defRPr>
            </a:pPr>
            <a:r>
              <a:rPr sz="3154">
                <a:solidFill>
                  <a:srgbClr val="535353"/>
                </a:solidFill>
              </a:rPr>
              <a:t>Muy social</a:t>
            </a:r>
          </a:p>
          <a:p>
            <a:pPr marL="569213" lvl="1" indent="-252984" defTabSz="484886">
              <a:spcBef>
                <a:spcPts val="3100"/>
              </a:spcBef>
              <a:defRPr sz="1800">
                <a:solidFill>
                  <a:srgbClr val="000000"/>
                </a:solidFill>
              </a:defRPr>
            </a:pPr>
            <a:r>
              <a:rPr sz="3154">
                <a:solidFill>
                  <a:srgbClr val="535353"/>
                </a:solidFill>
              </a:rPr>
              <a:t>@pabloformoso</a:t>
            </a:r>
          </a:p>
          <a:p>
            <a:pPr marL="569213" lvl="1" indent="-252984" defTabSz="484886">
              <a:spcBef>
                <a:spcPts val="3100"/>
              </a:spcBef>
              <a:defRPr sz="1800">
                <a:solidFill>
                  <a:srgbClr val="000000"/>
                </a:solidFill>
              </a:defRPr>
            </a:pPr>
            <a:r>
              <a:rPr sz="3154">
                <a:solidFill>
                  <a:srgbClr val="535353"/>
                </a:solidFill>
              </a:rPr>
              <a:t>LinkedIn, Klout, CoderWall, Github, About.me, XIng, Quora</a:t>
            </a:r>
          </a:p>
          <a:p>
            <a:pPr marL="569213" lvl="1" indent="-252984" defTabSz="484886">
              <a:spcBef>
                <a:spcPts val="3100"/>
              </a:spcBef>
              <a:defRPr sz="1800">
                <a:solidFill>
                  <a:srgbClr val="000000"/>
                </a:solidFill>
              </a:defRPr>
            </a:pPr>
            <a:r>
              <a:rPr sz="3154">
                <a:solidFill>
                  <a:srgbClr val="535353"/>
                </a:solidFill>
              </a:rPr>
              <a:t>Blog personal pabloformoso.com</a:t>
            </a:r>
          </a:p>
          <a:p>
            <a:pPr marL="569213" lvl="1" indent="-252984" defTabSz="484886">
              <a:spcBef>
                <a:spcPts val="3100"/>
              </a:spcBef>
              <a:defRPr sz="1800">
                <a:solidFill>
                  <a:srgbClr val="000000"/>
                </a:solidFill>
              </a:defRPr>
            </a:pPr>
            <a:r>
              <a:rPr sz="3154">
                <a:solidFill>
                  <a:srgbClr val="535353"/>
                </a:solidFill>
              </a:rPr>
              <a:t>Cañas y tapas =)</a:t>
            </a:r>
          </a:p>
          <a:p>
            <a:pPr marL="252984" lvl="0" indent="-252984" defTabSz="484886">
              <a:spcBef>
                <a:spcPts val="3100"/>
              </a:spcBef>
              <a:defRPr sz="1800">
                <a:solidFill>
                  <a:srgbClr val="000000"/>
                </a:solidFill>
              </a:defRPr>
            </a:pPr>
            <a:r>
              <a:rPr sz="3154">
                <a:solidFill>
                  <a:srgbClr val="535353"/>
                </a:solidFill>
              </a:rPr>
              <a:t>Fundador de Softwhisper, empresa dedicada a la movilidad.</a:t>
            </a:r>
          </a:p>
        </p:txBody>
      </p:sp>
    </p:spTree>
  </p:cSld>
  <p:clrMapOvr>
    <a:masterClrMapping/>
  </p:clrMapOvr>
  <mc:AlternateContent xmlns:mc="http://schemas.openxmlformats.org/markup-compatibility/2006" xmlns:p14="http://schemas.microsoft.com/office/powerpoint/2010/main">
    <mc:Choice Requires="p14">
      <p:transition spd="med">
        <p14:prism dir="d"/>
      </p:transition>
    </mc:Choice>
    <mc:Fallback xmlns="">
      <p:transition xmlns:p14="http://schemas.microsoft.com/office/powerpoint/2010/main" spd="med" advClick="1">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1.3 hello world</a:t>
            </a:r>
          </a:p>
        </p:txBody>
      </p:sp>
    </p:spTree>
  </p:cSld>
  <p:clrMapOvr>
    <a:masterClrMapping/>
  </p:clrMapOvr>
  <p:transition spd="med">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APP Básica</a:t>
            </a:r>
          </a:p>
        </p:txBody>
      </p:sp>
      <p:sp>
        <p:nvSpPr>
          <p:cNvPr id="159" name="Shape 159"/>
          <p:cNvSpPr>
            <a:spLocks noGrp="1"/>
          </p:cNvSpPr>
          <p:nvPr>
            <p:ph type="body" idx="1"/>
          </p:nvPr>
        </p:nvSpPr>
        <p:spPr>
          <a:xfrm>
            <a:off x="355600" y="1536700"/>
            <a:ext cx="12293600" cy="7493000"/>
          </a:xfrm>
          <a:prstGeom prst="rect">
            <a:avLst/>
          </a:prstGeom>
        </p:spPr>
        <p:txBody>
          <a:bodyPr numCol="1" spcCol="38100">
            <a:normAutofit/>
          </a:bodyPr>
          <a:lstStyle/>
          <a:p>
            <a:pPr lvl="1">
              <a:defRPr sz="1800">
                <a:solidFill>
                  <a:srgbClr val="000000"/>
                </a:solidFill>
              </a:defRPr>
            </a:pPr>
            <a:r>
              <a:rPr sz="3800">
                <a:solidFill>
                  <a:srgbClr val="535353"/>
                </a:solidFill>
              </a:rPr>
              <a:t>Crearemos una app desde las plantillas del ADT</a:t>
            </a:r>
          </a:p>
          <a:p>
            <a:pPr lvl="1">
              <a:defRPr sz="1800">
                <a:solidFill>
                  <a:srgbClr val="000000"/>
                </a:solidFill>
              </a:defRPr>
            </a:pPr>
            <a:r>
              <a:rPr sz="3800">
                <a:solidFill>
                  <a:srgbClr val="535353"/>
                </a:solidFill>
              </a:rPr>
              <a:t>Veremos la estructura de una App, que es cada componente esencial de la app y donde se encuentran.</a:t>
            </a:r>
          </a:p>
          <a:p>
            <a:pPr lvl="1">
              <a:defRPr sz="1800">
                <a:solidFill>
                  <a:srgbClr val="000000"/>
                </a:solidFill>
              </a:defRPr>
            </a:pPr>
            <a:r>
              <a:rPr sz="3800">
                <a:solidFill>
                  <a:srgbClr val="535353"/>
                </a:solidFill>
              </a:rPr>
              <a:t>La recomendación, seguir el paradigma de convención sobre configuración.</a:t>
            </a:r>
          </a:p>
          <a:p>
            <a:pPr lvl="1">
              <a:defRPr sz="1800">
                <a:solidFill>
                  <a:srgbClr val="000000"/>
                </a:solidFill>
              </a:defRPr>
            </a:pPr>
            <a:r>
              <a:rPr sz="3800">
                <a:solidFill>
                  <a:srgbClr val="535353"/>
                </a:solidFill>
              </a:rPr>
              <a:t>Eclipse &gt; New Android Project ...</a:t>
            </a:r>
          </a:p>
        </p:txBody>
      </p:sp>
    </p:spTree>
  </p:cSld>
  <p:clrMapOvr>
    <a:masterClrMapping/>
  </p:clrMapOvr>
  <p:transition spd="med">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activities</a:t>
            </a:r>
          </a:p>
        </p:txBody>
      </p:sp>
      <p:sp>
        <p:nvSpPr>
          <p:cNvPr id="166" name="Shape 166"/>
          <p:cNvSpPr>
            <a:spLocks noGrp="1"/>
          </p:cNvSpPr>
          <p:nvPr>
            <p:ph type="body" idx="1"/>
          </p:nvPr>
        </p:nvSpPr>
        <p:spPr>
          <a:xfrm>
            <a:off x="355600" y="1536700"/>
            <a:ext cx="12293600" cy="7493000"/>
          </a:xfrm>
          <a:prstGeom prst="rect">
            <a:avLst/>
          </a:prstGeom>
        </p:spPr>
        <p:txBody>
          <a:bodyPr numCol="1" spcCol="38100">
            <a:normAutofit/>
          </a:bodyPr>
          <a:lstStyle/>
          <a:p>
            <a:pPr lvl="1">
              <a:defRPr sz="1800">
                <a:solidFill>
                  <a:srgbClr val="000000"/>
                </a:solidFill>
              </a:defRPr>
            </a:pPr>
            <a:r>
              <a:rPr sz="3800">
                <a:solidFill>
                  <a:srgbClr val="535353"/>
                </a:solidFill>
              </a:rPr>
              <a:t>Componente esencial de las aplicaciones.</a:t>
            </a:r>
          </a:p>
          <a:p>
            <a:pPr lvl="1">
              <a:defRPr sz="1800">
                <a:solidFill>
                  <a:srgbClr val="000000"/>
                </a:solidFill>
              </a:defRPr>
            </a:pPr>
            <a:r>
              <a:rPr sz="3800">
                <a:solidFill>
                  <a:srgbClr val="535353"/>
                </a:solidFill>
              </a:rPr>
              <a:t>Provee tanto a usuario como a desarrollador de un “tapiz” sobre el que pintar o tocar.</a:t>
            </a:r>
          </a:p>
          <a:p>
            <a:pPr lvl="1">
              <a:defRPr sz="1800">
                <a:solidFill>
                  <a:srgbClr val="000000"/>
                </a:solidFill>
              </a:defRPr>
            </a:pPr>
            <a:r>
              <a:rPr sz="3800">
                <a:solidFill>
                  <a:srgbClr val="535353"/>
                </a:solidFill>
              </a:rPr>
              <a:t>Una activity nos provee de una ventana a la que agregar cualquier tipo de componente, desde un fragment, hasta un surface con la cámara de fotos.</a:t>
            </a:r>
          </a:p>
          <a:p>
            <a:pPr lvl="1">
              <a:defRPr sz="1800">
                <a:solidFill>
                  <a:srgbClr val="000000"/>
                </a:solidFill>
              </a:defRPr>
            </a:pPr>
            <a:r>
              <a:rPr sz="3800">
                <a:solidFill>
                  <a:srgbClr val="535353"/>
                </a:solidFill>
              </a:rPr>
              <a:t>Durante su ciclo de vida podemos controlar los diferentes estadios de la aplicación y ejecutar las acciones que se requieran para ese momento.</a:t>
            </a:r>
          </a:p>
        </p:txBody>
      </p:sp>
    </p:spTree>
  </p:cSld>
  <p:clrMapOvr>
    <a:masterClrMapping/>
  </p:clrMapOvr>
  <p:transition spd="med">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Partes de la APP</a:t>
            </a:r>
          </a:p>
        </p:txBody>
      </p:sp>
      <p:sp>
        <p:nvSpPr>
          <p:cNvPr id="171" name="Shape 171"/>
          <p:cNvSpPr>
            <a:spLocks noGrp="1"/>
          </p:cNvSpPr>
          <p:nvPr>
            <p:ph type="body" idx="1"/>
          </p:nvPr>
        </p:nvSpPr>
        <p:spPr>
          <a:xfrm>
            <a:off x="355600" y="1536700"/>
            <a:ext cx="12293600" cy="7493000"/>
          </a:xfrm>
          <a:prstGeom prst="rect">
            <a:avLst/>
          </a:prstGeom>
        </p:spPr>
        <p:txBody>
          <a:bodyPr numCol="1" spcCol="38100">
            <a:normAutofit lnSpcReduction="10000"/>
          </a:bodyPr>
          <a:lstStyle/>
          <a:p>
            <a:pPr marL="651509" lvl="1" indent="-289559" defTabSz="554990">
              <a:spcBef>
                <a:spcPts val="3600"/>
              </a:spcBef>
              <a:defRPr sz="1800">
                <a:solidFill>
                  <a:srgbClr val="000000"/>
                </a:solidFill>
              </a:defRPr>
            </a:pPr>
            <a:r>
              <a:rPr sz="3609">
                <a:solidFill>
                  <a:srgbClr val="535353"/>
                </a:solidFill>
              </a:rPr>
              <a:t>Activities y sus View</a:t>
            </a:r>
          </a:p>
          <a:p>
            <a:pPr marL="651509" lvl="1" indent="-289559" defTabSz="554990">
              <a:spcBef>
                <a:spcPts val="3600"/>
              </a:spcBef>
              <a:defRPr sz="1800">
                <a:solidFill>
                  <a:srgbClr val="000000"/>
                </a:solidFill>
              </a:defRPr>
            </a:pPr>
            <a:r>
              <a:rPr sz="3609">
                <a:solidFill>
                  <a:srgbClr val="535353"/>
                </a:solidFill>
              </a:rPr>
              <a:t>Servicios</a:t>
            </a:r>
          </a:p>
          <a:p>
            <a:pPr marL="651509" lvl="1" indent="-289559" defTabSz="554990">
              <a:spcBef>
                <a:spcPts val="3600"/>
              </a:spcBef>
              <a:defRPr sz="1800">
                <a:solidFill>
                  <a:srgbClr val="000000"/>
                </a:solidFill>
              </a:defRPr>
            </a:pPr>
            <a:r>
              <a:rPr sz="3609">
                <a:solidFill>
                  <a:srgbClr val="535353"/>
                </a:solidFill>
              </a:rPr>
              <a:t>Provedores de contidos (/res)</a:t>
            </a:r>
          </a:p>
          <a:p>
            <a:pPr marL="651509" lvl="1" indent="-289559" defTabSz="554990">
              <a:spcBef>
                <a:spcPts val="3600"/>
              </a:spcBef>
              <a:defRPr sz="1800">
                <a:solidFill>
                  <a:srgbClr val="000000"/>
                </a:solidFill>
              </a:defRPr>
            </a:pPr>
            <a:r>
              <a:rPr sz="3609">
                <a:solidFill>
                  <a:srgbClr val="535353"/>
                </a:solidFill>
              </a:rPr>
              <a:t>Intentes</a:t>
            </a:r>
          </a:p>
          <a:p>
            <a:pPr marL="651509" lvl="1" indent="-289559" defTabSz="554990">
              <a:spcBef>
                <a:spcPts val="3600"/>
              </a:spcBef>
              <a:defRPr sz="1800">
                <a:solidFill>
                  <a:srgbClr val="000000"/>
                </a:solidFill>
              </a:defRPr>
            </a:pPr>
            <a:r>
              <a:rPr sz="3609">
                <a:solidFill>
                  <a:srgbClr val="535353"/>
                </a:solidFill>
              </a:rPr>
              <a:t>Broadcast receivers</a:t>
            </a:r>
          </a:p>
          <a:p>
            <a:pPr marL="651509" lvl="1" indent="-289559" defTabSz="554990">
              <a:spcBef>
                <a:spcPts val="3600"/>
              </a:spcBef>
              <a:defRPr sz="1800">
                <a:solidFill>
                  <a:srgbClr val="000000"/>
                </a:solidFill>
              </a:defRPr>
            </a:pPr>
            <a:r>
              <a:rPr sz="3609">
                <a:solidFill>
                  <a:srgbClr val="535353"/>
                </a:solidFill>
              </a:rPr>
              <a:t>Widgets</a:t>
            </a:r>
          </a:p>
          <a:p>
            <a:pPr marL="651509" lvl="1" indent="-289559" defTabSz="554990">
              <a:spcBef>
                <a:spcPts val="3600"/>
              </a:spcBef>
              <a:defRPr sz="1800">
                <a:solidFill>
                  <a:srgbClr val="000000"/>
                </a:solidFill>
              </a:defRPr>
            </a:pPr>
            <a:r>
              <a:rPr sz="3609">
                <a:solidFill>
                  <a:srgbClr val="535353"/>
                </a:solidFill>
              </a:rPr>
              <a:t>Notificationes (Toast por ejemplo)</a:t>
            </a:r>
          </a:p>
          <a:p>
            <a:pPr marL="651509" lvl="1" indent="-289559" defTabSz="554990">
              <a:spcBef>
                <a:spcPts val="3600"/>
              </a:spcBef>
              <a:defRPr sz="1800">
                <a:solidFill>
                  <a:srgbClr val="000000"/>
                </a:solidFill>
              </a:defRPr>
            </a:pPr>
            <a:r>
              <a:rPr sz="3609">
                <a:solidFill>
                  <a:srgbClr val="535353"/>
                </a:solidFill>
              </a:rPr>
              <a:t>Pila de navegación</a:t>
            </a:r>
          </a:p>
        </p:txBody>
      </p:sp>
    </p:spTree>
  </p:cSld>
  <p:clrMapOvr>
    <a:masterClrMapping/>
  </p:clrMapOvr>
  <p:transition spd="med">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Otras partes de la APP</a:t>
            </a:r>
          </a:p>
        </p:txBody>
      </p:sp>
      <p:sp>
        <p:nvSpPr>
          <p:cNvPr id="178" name="Shape 178"/>
          <p:cNvSpPr>
            <a:spLocks noGrp="1"/>
          </p:cNvSpPr>
          <p:nvPr>
            <p:ph type="body" idx="1"/>
          </p:nvPr>
        </p:nvSpPr>
        <p:spPr>
          <a:xfrm>
            <a:off x="355600" y="1536700"/>
            <a:ext cx="12293600" cy="7493000"/>
          </a:xfrm>
          <a:prstGeom prst="rect">
            <a:avLst/>
          </a:prstGeom>
        </p:spPr>
        <p:txBody>
          <a:bodyPr>
            <a:normAutofit/>
          </a:bodyPr>
          <a:lstStyle/>
          <a:p>
            <a:pPr lvl="1">
              <a:defRPr sz="1800">
                <a:solidFill>
                  <a:srgbClr val="000000"/>
                </a:solidFill>
              </a:defRPr>
            </a:pPr>
            <a:r>
              <a:rPr sz="3800">
                <a:solidFill>
                  <a:srgbClr val="535353"/>
                </a:solidFill>
              </a:rPr>
              <a:t>Drawble</a:t>
            </a:r>
          </a:p>
          <a:p>
            <a:pPr lvl="2">
              <a:defRPr sz="1800">
                <a:solidFill>
                  <a:srgbClr val="000000"/>
                </a:solidFill>
              </a:defRPr>
            </a:pPr>
            <a:r>
              <a:rPr sz="3800">
                <a:solidFill>
                  <a:srgbClr val="535353"/>
                </a:solidFill>
              </a:rPr>
              <a:t>ldpi</a:t>
            </a:r>
          </a:p>
          <a:p>
            <a:pPr lvl="2">
              <a:defRPr sz="1800">
                <a:solidFill>
                  <a:srgbClr val="000000"/>
                </a:solidFill>
              </a:defRPr>
            </a:pPr>
            <a:r>
              <a:rPr sz="3800">
                <a:solidFill>
                  <a:srgbClr val="535353"/>
                </a:solidFill>
              </a:rPr>
              <a:t>mdpi</a:t>
            </a:r>
          </a:p>
          <a:p>
            <a:pPr lvl="2">
              <a:defRPr sz="1800">
                <a:solidFill>
                  <a:srgbClr val="000000"/>
                </a:solidFill>
              </a:defRPr>
            </a:pPr>
            <a:r>
              <a:rPr sz="3800">
                <a:solidFill>
                  <a:srgbClr val="535353"/>
                </a:solidFill>
              </a:rPr>
              <a:t>hdpi</a:t>
            </a:r>
          </a:p>
          <a:p>
            <a:pPr lvl="2">
              <a:defRPr sz="1800">
                <a:solidFill>
                  <a:srgbClr val="000000"/>
                </a:solidFill>
              </a:defRPr>
            </a:pPr>
            <a:r>
              <a:rPr sz="3800">
                <a:solidFill>
                  <a:srgbClr val="535353"/>
                </a:solidFill>
              </a:rPr>
              <a:t>xdpi</a:t>
            </a:r>
          </a:p>
          <a:p>
            <a:pPr lvl="1">
              <a:defRPr sz="1800">
                <a:solidFill>
                  <a:srgbClr val="000000"/>
                </a:solidFill>
              </a:defRPr>
            </a:pPr>
            <a:r>
              <a:rPr sz="3800">
                <a:solidFill>
                  <a:srgbClr val="535353"/>
                </a:solidFill>
              </a:rPr>
              <a:t>Strings</a:t>
            </a:r>
          </a:p>
          <a:p>
            <a:pPr lvl="1">
              <a:defRPr sz="1800">
                <a:solidFill>
                  <a:srgbClr val="000000"/>
                </a:solidFill>
              </a:defRPr>
            </a:pPr>
            <a:r>
              <a:rPr sz="3800">
                <a:solidFill>
                  <a:srgbClr val="535353"/>
                </a:solidFill>
              </a:rPr>
              <a:t>Animaciones</a:t>
            </a:r>
          </a:p>
          <a:p>
            <a:pPr lvl="1">
              <a:defRPr sz="1800">
                <a:solidFill>
                  <a:srgbClr val="000000"/>
                </a:solidFill>
              </a:defRPr>
            </a:pPr>
            <a:r>
              <a:rPr sz="3800">
                <a:solidFill>
                  <a:srgbClr val="535353"/>
                </a:solidFill>
              </a:rPr>
              <a:t>Menús</a:t>
            </a:r>
          </a:p>
          <a:p>
            <a:pPr lvl="1">
              <a:defRPr sz="1800">
                <a:solidFill>
                  <a:srgbClr val="000000"/>
                </a:solidFill>
              </a:defRPr>
            </a:pPr>
            <a:r>
              <a:rPr sz="3800">
                <a:solidFill>
                  <a:srgbClr val="535353"/>
                </a:solidFill>
              </a:rPr>
              <a:t>Recursos</a:t>
            </a:r>
          </a:p>
          <a:p>
            <a:pPr lvl="1">
              <a:defRPr sz="1800">
                <a:solidFill>
                  <a:srgbClr val="000000"/>
                </a:solidFill>
              </a:defRPr>
            </a:pPr>
            <a:r>
              <a:rPr sz="3800">
                <a:solidFill>
                  <a:srgbClr val="535353"/>
                </a:solidFill>
              </a:rPr>
              <a:t>Assets</a:t>
            </a:r>
          </a:p>
          <a:p>
            <a:pPr lvl="1">
              <a:defRPr sz="1800">
                <a:solidFill>
                  <a:srgbClr val="000000"/>
                </a:solidFill>
              </a:defRPr>
            </a:pPr>
            <a:r>
              <a:rPr sz="3800">
                <a:solidFill>
                  <a:srgbClr val="535353"/>
                </a:solidFill>
              </a:rPr>
              <a:t>Manifiesto</a:t>
            </a:r>
          </a:p>
        </p:txBody>
      </p:sp>
    </p:spTree>
  </p:cSld>
  <p:clrMapOvr>
    <a:masterClrMapping/>
  </p:clrMapOvr>
  <p:transition spd="med">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Ciclo  de            vida</a:t>
            </a:r>
          </a:p>
        </p:txBody>
      </p:sp>
      <p:pic>
        <p:nvPicPr>
          <p:cNvPr id="187" name="droppedImage.png"/>
          <p:cNvPicPr/>
          <p:nvPr/>
        </p:nvPicPr>
        <p:blipFill>
          <a:blip r:embed="rId3">
            <a:extLst/>
          </a:blip>
          <a:stretch>
            <a:fillRect/>
          </a:stretch>
        </p:blipFill>
        <p:spPr>
          <a:xfrm>
            <a:off x="2755900" y="228600"/>
            <a:ext cx="7340600" cy="9486975"/>
          </a:xfrm>
          <a:prstGeom prst="rect">
            <a:avLst/>
          </a:prstGeom>
          <a:ln w="12700">
            <a:miter lim="400000"/>
          </a:ln>
        </p:spPr>
      </p:pic>
    </p:spTree>
  </p:cSld>
  <p:clrMapOvr>
    <a:masterClrMapping/>
  </p:clrMapOvr>
  <p:transition spd="med">
    <p:dissolv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Activities: persistencia</a:t>
            </a:r>
          </a:p>
        </p:txBody>
      </p:sp>
      <p:pic>
        <p:nvPicPr>
          <p:cNvPr id="194" name="droppedImage.png"/>
          <p:cNvPicPr/>
          <p:nvPr/>
        </p:nvPicPr>
        <p:blipFill>
          <a:blip r:embed="rId3">
            <a:extLst/>
          </a:blip>
          <a:stretch>
            <a:fillRect/>
          </a:stretch>
        </p:blipFill>
        <p:spPr>
          <a:xfrm>
            <a:off x="203200" y="1689100"/>
            <a:ext cx="12604606" cy="7150100"/>
          </a:xfrm>
          <a:prstGeom prst="rect">
            <a:avLst/>
          </a:prstGeom>
          <a:ln w="12700">
            <a:miter lim="400000"/>
          </a:ln>
        </p:spPr>
      </p:pic>
    </p:spTree>
  </p:cSld>
  <p:clrMapOvr>
    <a:masterClrMapping/>
  </p:clrMapOvr>
  <p:transition spd="med">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Pila de naveganción</a:t>
            </a:r>
          </a:p>
        </p:txBody>
      </p:sp>
      <p:pic>
        <p:nvPicPr>
          <p:cNvPr id="201" name="droppedImage.png"/>
          <p:cNvPicPr/>
          <p:nvPr/>
        </p:nvPicPr>
        <p:blipFill>
          <a:blip r:embed="rId2">
            <a:extLst/>
          </a:blip>
          <a:stretch>
            <a:fillRect/>
          </a:stretch>
        </p:blipFill>
        <p:spPr>
          <a:xfrm>
            <a:off x="469900" y="1905000"/>
            <a:ext cx="12055232" cy="3810000"/>
          </a:xfrm>
          <a:prstGeom prst="rect">
            <a:avLst/>
          </a:prstGeom>
          <a:ln w="12700">
            <a:miter lim="400000"/>
          </a:ln>
        </p:spPr>
      </p:pic>
      <p:pic>
        <p:nvPicPr>
          <p:cNvPr id="202" name="droppedImage.png"/>
          <p:cNvPicPr/>
          <p:nvPr/>
        </p:nvPicPr>
        <p:blipFill>
          <a:blip r:embed="rId3">
            <a:extLst/>
          </a:blip>
          <a:stretch>
            <a:fillRect/>
          </a:stretch>
        </p:blipFill>
        <p:spPr>
          <a:xfrm>
            <a:off x="863600" y="5765800"/>
            <a:ext cx="3733800" cy="3533450"/>
          </a:xfrm>
          <a:prstGeom prst="rect">
            <a:avLst/>
          </a:prstGeom>
          <a:ln w="12700">
            <a:miter lim="400000"/>
          </a:ln>
        </p:spPr>
      </p:pic>
      <p:pic>
        <p:nvPicPr>
          <p:cNvPr id="203" name="Picture 202"/>
          <p:cNvPicPr/>
          <p:nvPr/>
        </p:nvPicPr>
        <p:blipFill>
          <a:blip r:embed="rId4">
            <a:extLst/>
          </a:blip>
          <a:stretch>
            <a:fillRect/>
          </a:stretch>
        </p:blipFill>
        <p:spPr>
          <a:xfrm>
            <a:off x="2374900" y="8305800"/>
            <a:ext cx="1371600" cy="1371600"/>
          </a:xfrm>
          <a:prstGeom prst="rect">
            <a:avLst/>
          </a:prstGeom>
        </p:spPr>
      </p:pic>
      <p:pic>
        <p:nvPicPr>
          <p:cNvPr id="205" name="Picture 204"/>
          <p:cNvPicPr/>
          <p:nvPr/>
        </p:nvPicPr>
        <p:blipFill>
          <a:blip r:embed="rId5">
            <a:extLst/>
          </a:blip>
          <a:stretch>
            <a:fillRect/>
          </a:stretch>
        </p:blipFill>
        <p:spPr>
          <a:xfrm>
            <a:off x="2374900" y="8344695"/>
            <a:ext cx="1281905" cy="1281905"/>
          </a:xfrm>
          <a:prstGeom prst="rect">
            <a:avLst/>
          </a:prstGeom>
        </p:spPr>
      </p:pic>
    </p:spTree>
  </p:cSld>
  <p:clrMapOvr>
    <a:masterClrMapping/>
  </p:clrMapOvr>
  <p:transition spd="med">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dirty="0" err="1">
                <a:solidFill>
                  <a:srgbClr val="535353"/>
                </a:solidFill>
              </a:rPr>
              <a:t>Navegación</a:t>
            </a:r>
            <a:r>
              <a:rPr sz="7200" cap="all" dirty="0">
                <a:solidFill>
                  <a:srgbClr val="535353"/>
                </a:solidFill>
              </a:rPr>
              <a:t> </a:t>
            </a:r>
            <a:r>
              <a:rPr lang="en-US" sz="7200" cap="all" dirty="0" smtClean="0">
                <a:solidFill>
                  <a:srgbClr val="535353"/>
                </a:solidFill>
              </a:rPr>
              <a:t>E </a:t>
            </a:r>
            <a:r>
              <a:rPr sz="7200" cap="all" dirty="0" smtClean="0">
                <a:solidFill>
                  <a:srgbClr val="535353"/>
                </a:solidFill>
              </a:rPr>
              <a:t>Intents</a:t>
            </a:r>
            <a:endParaRPr sz="7200" cap="all" dirty="0">
              <a:solidFill>
                <a:srgbClr val="535353"/>
              </a:solidFill>
            </a:endParaRPr>
          </a:p>
        </p:txBody>
      </p:sp>
      <p:sp>
        <p:nvSpPr>
          <p:cNvPr id="211" name="Shape 211"/>
          <p:cNvSpPr/>
          <p:nvPr/>
        </p:nvSpPr>
        <p:spPr>
          <a:xfrm>
            <a:off x="2044700" y="2806700"/>
            <a:ext cx="3771900" cy="4851400"/>
          </a:xfrm>
          <a:prstGeom prst="roundRect">
            <a:avLst>
              <a:gd name="adj" fmla="val 5051"/>
            </a:avLst>
          </a:prstGeom>
          <a:solidFill>
            <a:srgbClr val="D6D6D6"/>
          </a:solidFill>
          <a:ln w="12700">
            <a:miter lim="400000"/>
          </a:ln>
        </p:spPr>
        <p:txBody>
          <a:bodyPr lIns="0" tIns="0" rIns="0" bIns="0" anchor="ctr"/>
          <a:lstStyle/>
          <a:p>
            <a:pPr lvl="0">
              <a:defRPr sz="3600">
                <a:solidFill>
                  <a:srgbClr val="FFFFFF"/>
                </a:solidFill>
              </a:defRPr>
            </a:pPr>
            <a:endParaRPr/>
          </a:p>
        </p:txBody>
      </p:sp>
      <p:sp>
        <p:nvSpPr>
          <p:cNvPr id="212" name="Shape 212"/>
          <p:cNvSpPr/>
          <p:nvPr/>
        </p:nvSpPr>
        <p:spPr>
          <a:xfrm>
            <a:off x="7150100" y="2819400"/>
            <a:ext cx="3771900" cy="4851400"/>
          </a:xfrm>
          <a:prstGeom prst="roundRect">
            <a:avLst>
              <a:gd name="adj" fmla="val 5051"/>
            </a:avLst>
          </a:prstGeom>
          <a:solidFill>
            <a:srgbClr val="FEFCDD"/>
          </a:solidFill>
          <a:ln w="12700">
            <a:miter lim="400000"/>
          </a:ln>
        </p:spPr>
        <p:txBody>
          <a:bodyPr lIns="0" tIns="0" rIns="0" bIns="0" anchor="ctr"/>
          <a:lstStyle/>
          <a:p>
            <a:pPr lvl="0">
              <a:defRPr sz="3600">
                <a:solidFill>
                  <a:srgbClr val="FFFFFF"/>
                </a:solidFill>
              </a:defRPr>
            </a:pPr>
            <a:endParaRPr/>
          </a:p>
        </p:txBody>
      </p:sp>
      <p:sp>
        <p:nvSpPr>
          <p:cNvPr id="213" name="Shape 213"/>
          <p:cNvSpPr/>
          <p:nvPr/>
        </p:nvSpPr>
        <p:spPr>
          <a:xfrm>
            <a:off x="4445000" y="3987800"/>
            <a:ext cx="3898900" cy="2489200"/>
          </a:xfrm>
          <a:prstGeom prst="leftRightArrow">
            <a:avLst>
              <a:gd name="adj1" fmla="val 68844"/>
              <a:gd name="adj2" fmla="val 23722"/>
            </a:avLst>
          </a:prstGeom>
          <a:solidFill>
            <a:srgbClr val="74A7FE"/>
          </a:solidFill>
          <a:ln w="12700">
            <a:miter lim="400000"/>
          </a:ln>
        </p:spPr>
        <p:txBody>
          <a:bodyPr lIns="0" tIns="0" rIns="0" bIns="0" anchor="ctr"/>
          <a:lstStyle/>
          <a:p>
            <a:pPr lvl="0">
              <a:defRPr sz="3600">
                <a:solidFill>
                  <a:srgbClr val="FFFFFF"/>
                </a:solidFill>
              </a:defRPr>
            </a:pPr>
            <a:endParaRPr/>
          </a:p>
        </p:txBody>
      </p:sp>
      <p:sp>
        <p:nvSpPr>
          <p:cNvPr id="214" name="Shape 214"/>
          <p:cNvSpPr/>
          <p:nvPr/>
        </p:nvSpPr>
        <p:spPr>
          <a:xfrm>
            <a:off x="2737048" y="2082800"/>
            <a:ext cx="2136950"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Activity A</a:t>
            </a:r>
          </a:p>
        </p:txBody>
      </p:sp>
      <p:sp>
        <p:nvSpPr>
          <p:cNvPr id="215" name="Shape 215"/>
          <p:cNvSpPr/>
          <p:nvPr/>
        </p:nvSpPr>
        <p:spPr>
          <a:xfrm>
            <a:off x="7995915" y="2082800"/>
            <a:ext cx="2096319"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Activity B</a:t>
            </a:r>
          </a:p>
        </p:txBody>
      </p:sp>
      <p:sp>
        <p:nvSpPr>
          <p:cNvPr id="216" name="Shape 216"/>
          <p:cNvSpPr/>
          <p:nvPr/>
        </p:nvSpPr>
        <p:spPr>
          <a:xfrm>
            <a:off x="5859034" y="3771900"/>
            <a:ext cx="1325650"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Intent</a:t>
            </a:r>
          </a:p>
        </p:txBody>
      </p:sp>
      <p:sp>
        <p:nvSpPr>
          <p:cNvPr id="217" name="Shape 217"/>
          <p:cNvSpPr/>
          <p:nvPr/>
        </p:nvSpPr>
        <p:spPr>
          <a:xfrm>
            <a:off x="2481597" y="3060700"/>
            <a:ext cx="1454052" cy="19304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String</a:t>
            </a:r>
          </a:p>
          <a:p>
            <a:pPr lvl="0">
              <a:defRPr sz="1800">
                <a:solidFill>
                  <a:srgbClr val="000000"/>
                </a:solidFill>
              </a:defRPr>
            </a:pPr>
            <a:r>
              <a:rPr sz="4200">
                <a:solidFill>
                  <a:srgbClr val="535353"/>
                </a:solidFill>
              </a:rPr>
              <a:t>int</a:t>
            </a:r>
          </a:p>
          <a:p>
            <a:pPr lvl="0">
              <a:defRPr sz="1800">
                <a:solidFill>
                  <a:srgbClr val="000000"/>
                </a:solidFill>
              </a:defRPr>
            </a:pPr>
            <a:r>
              <a:rPr sz="4200">
                <a:solidFill>
                  <a:srgbClr val="535353"/>
                </a:solidFill>
              </a:rPr>
              <a:t>floats</a:t>
            </a:r>
          </a:p>
        </p:txBody>
      </p:sp>
      <p:sp>
        <p:nvSpPr>
          <p:cNvPr id="218" name="Shape 218"/>
          <p:cNvSpPr/>
          <p:nvPr/>
        </p:nvSpPr>
        <p:spPr>
          <a:xfrm>
            <a:off x="2222196" y="5848350"/>
            <a:ext cx="2474864" cy="16637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535353"/>
                </a:solidFill>
              </a:rPr>
              <a:t>Arrays</a:t>
            </a:r>
          </a:p>
          <a:p>
            <a:pPr lvl="0">
              <a:defRPr sz="1800">
                <a:solidFill>
                  <a:srgbClr val="000000"/>
                </a:solidFill>
              </a:defRPr>
            </a:pPr>
            <a:r>
              <a:rPr sz="3600">
                <a:solidFill>
                  <a:srgbClr val="535353"/>
                </a:solidFill>
              </a:rPr>
              <a:t>Objetos</a:t>
            </a:r>
          </a:p>
          <a:p>
            <a:pPr lvl="0">
              <a:defRPr sz="1800">
                <a:solidFill>
                  <a:srgbClr val="000000"/>
                </a:solidFill>
              </a:defRPr>
            </a:pPr>
            <a:r>
              <a:rPr sz="3600">
                <a:solidFill>
                  <a:srgbClr val="535353"/>
                </a:solidFill>
              </a:rPr>
              <a:t>Serilizaciones</a:t>
            </a:r>
          </a:p>
        </p:txBody>
      </p:sp>
      <p:sp>
        <p:nvSpPr>
          <p:cNvPr id="219" name="Shape 219"/>
          <p:cNvSpPr/>
          <p:nvPr/>
        </p:nvSpPr>
        <p:spPr>
          <a:xfrm flipV="1">
            <a:off x="4476088" y="5206815"/>
            <a:ext cx="3838245" cy="38881"/>
          </a:xfrm>
          <a:prstGeom prst="line">
            <a:avLst/>
          </a:prstGeom>
          <a:ln w="25400">
            <a:solidFill>
              <a:srgbClr val="535353"/>
            </a:solidFill>
            <a:miter lim="400000"/>
          </a:ln>
        </p:spPr>
        <p:txBody>
          <a:bodyPr lIns="0" tIns="0" rIns="0" bIns="0"/>
          <a:lstStyle/>
          <a:p>
            <a:pPr lvl="0" algn="l" defTabSz="457200">
              <a:defRPr sz="1200">
                <a:solidFill>
                  <a:srgbClr val="000000"/>
                </a:solidFill>
                <a:latin typeface="Helvetica"/>
                <a:ea typeface="Helvetica"/>
                <a:cs typeface="Helvetica"/>
                <a:sym typeface="Helvetica"/>
              </a:defRPr>
            </a:pPr>
            <a:endParaRPr/>
          </a:p>
        </p:txBody>
      </p:sp>
      <p:sp>
        <p:nvSpPr>
          <p:cNvPr id="220" name="Shape 220"/>
          <p:cNvSpPr/>
          <p:nvPr/>
        </p:nvSpPr>
        <p:spPr>
          <a:xfrm flipH="1" flipV="1">
            <a:off x="3952412" y="4144365"/>
            <a:ext cx="970227" cy="626536"/>
          </a:xfrm>
          <a:prstGeom prst="line">
            <a:avLst/>
          </a:prstGeom>
          <a:ln w="25400">
            <a:solidFill>
              <a:srgbClr val="535353"/>
            </a:solidFill>
            <a:miter lim="400000"/>
            <a:headEnd type="stealth"/>
          </a:ln>
        </p:spPr>
        <p:txBody>
          <a:bodyPr lIns="0" tIns="0" rIns="0" bIns="0"/>
          <a:lstStyle/>
          <a:p>
            <a:pPr lvl="0" algn="l" defTabSz="457200">
              <a:defRPr sz="1200">
                <a:solidFill>
                  <a:srgbClr val="000000"/>
                </a:solidFill>
                <a:latin typeface="Helvetica"/>
                <a:ea typeface="Helvetica"/>
                <a:cs typeface="Helvetica"/>
                <a:sym typeface="Helvetica"/>
              </a:defRPr>
            </a:pPr>
            <a:endParaRPr/>
          </a:p>
        </p:txBody>
      </p:sp>
      <p:sp>
        <p:nvSpPr>
          <p:cNvPr id="221" name="Shape 221"/>
          <p:cNvSpPr/>
          <p:nvPr/>
        </p:nvSpPr>
        <p:spPr>
          <a:xfrm>
            <a:off x="5047759" y="4633515"/>
            <a:ext cx="2951128"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solidFill>
                  <a:srgbClr val="FFFFFF"/>
                </a:solidFill>
              </a:defRPr>
            </a:lvl1pPr>
          </a:lstStyle>
          <a:p>
            <a:pPr lvl="0">
              <a:defRPr sz="1800">
                <a:solidFill>
                  <a:srgbClr val="000000"/>
                </a:solidFill>
              </a:defRPr>
            </a:pPr>
            <a:r>
              <a:rPr sz="2000" dirty="0" err="1">
                <a:solidFill>
                  <a:srgbClr val="FFFFFF"/>
                </a:solidFill>
              </a:rPr>
              <a:t>Datos</a:t>
            </a:r>
            <a:r>
              <a:rPr sz="2000" dirty="0">
                <a:solidFill>
                  <a:srgbClr val="FFFFFF"/>
                </a:solidFill>
              </a:rPr>
              <a:t> </a:t>
            </a:r>
            <a:r>
              <a:rPr sz="2000" dirty="0" err="1">
                <a:solidFill>
                  <a:srgbClr val="FFFFFF"/>
                </a:solidFill>
              </a:rPr>
              <a:t>normales</a:t>
            </a:r>
            <a:r>
              <a:rPr sz="2000" dirty="0">
                <a:solidFill>
                  <a:srgbClr val="FFFFFF"/>
                </a:solidFill>
              </a:rPr>
              <a:t> “</a:t>
            </a:r>
            <a:r>
              <a:rPr sz="2000" dirty="0" err="1">
                <a:solidFill>
                  <a:srgbClr val="FFFFFF"/>
                </a:solidFill>
              </a:rPr>
              <a:t>nativos</a:t>
            </a:r>
            <a:r>
              <a:rPr sz="2000" dirty="0">
                <a:solidFill>
                  <a:srgbClr val="FFFFFF"/>
                </a:solidFill>
              </a:rPr>
              <a:t>”</a:t>
            </a:r>
          </a:p>
        </p:txBody>
      </p:sp>
      <p:sp>
        <p:nvSpPr>
          <p:cNvPr id="222" name="Shape 222"/>
          <p:cNvSpPr/>
          <p:nvPr/>
        </p:nvSpPr>
        <p:spPr>
          <a:xfrm>
            <a:off x="4858874" y="5408215"/>
            <a:ext cx="3153107" cy="410369"/>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solidFill>
                  <a:srgbClr val="FFFFFF"/>
                </a:solidFill>
              </a:defRPr>
            </a:lvl1pPr>
          </a:lstStyle>
          <a:p>
            <a:pPr lvl="0">
              <a:defRPr sz="1800">
                <a:solidFill>
                  <a:srgbClr val="000000"/>
                </a:solidFill>
              </a:defRPr>
            </a:pPr>
            <a:r>
              <a:rPr sz="2000" dirty="0">
                <a:solidFill>
                  <a:srgbClr val="FFFFFF"/>
                </a:solidFill>
              </a:rPr>
              <a:t>Bundle. </a:t>
            </a:r>
            <a:r>
              <a:rPr sz="2000" dirty="0" err="1">
                <a:solidFill>
                  <a:srgbClr val="FFFFFF"/>
                </a:solidFill>
              </a:rPr>
              <a:t>Objetos</a:t>
            </a:r>
            <a:r>
              <a:rPr sz="2000" dirty="0">
                <a:solidFill>
                  <a:srgbClr val="FFFFFF"/>
                </a:solidFill>
              </a:rPr>
              <a:t> </a:t>
            </a:r>
            <a:r>
              <a:rPr sz="2000" dirty="0" err="1">
                <a:solidFill>
                  <a:srgbClr val="FFFFFF"/>
                </a:solidFill>
              </a:rPr>
              <a:t>complejos</a:t>
            </a:r>
            <a:endParaRPr sz="2000" dirty="0">
              <a:solidFill>
                <a:srgbClr val="FFFFFF"/>
              </a:solidFill>
            </a:endParaRPr>
          </a:p>
        </p:txBody>
      </p:sp>
      <p:sp>
        <p:nvSpPr>
          <p:cNvPr id="223" name="Shape 223"/>
          <p:cNvSpPr/>
          <p:nvPr/>
        </p:nvSpPr>
        <p:spPr>
          <a:xfrm flipH="1">
            <a:off x="4082256" y="5885391"/>
            <a:ext cx="788922" cy="715567"/>
          </a:xfrm>
          <a:prstGeom prst="line">
            <a:avLst/>
          </a:prstGeom>
          <a:ln w="25400">
            <a:solidFill>
              <a:srgbClr val="535353"/>
            </a:solidFill>
            <a:miter lim="400000"/>
            <a:headEnd type="stealth"/>
          </a:ln>
        </p:spPr>
        <p:txBody>
          <a:bodyPr lIns="0" tIns="0" rIns="0" bIns="0"/>
          <a:lstStyle/>
          <a:p>
            <a:pPr lvl="0" algn="l" defTabSz="457200">
              <a:defRPr sz="1200">
                <a:solidFill>
                  <a:srgbClr val="000000"/>
                </a:solidFill>
                <a:latin typeface="Helvetica"/>
                <a:ea typeface="Helvetica"/>
                <a:cs typeface="Helvetica"/>
                <a:sym typeface="Helvetica"/>
              </a:defRPr>
            </a:pPr>
            <a:endParaRPr/>
          </a:p>
        </p:txBody>
      </p:sp>
      <p:sp>
        <p:nvSpPr>
          <p:cNvPr id="224" name="Shape 224"/>
          <p:cNvSpPr/>
          <p:nvPr/>
        </p:nvSpPr>
        <p:spPr>
          <a:xfrm>
            <a:off x="7975475" y="4208919"/>
            <a:ext cx="3039295" cy="207236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200" dirty="0" err="1">
                <a:solidFill>
                  <a:srgbClr val="535353"/>
                </a:solidFill>
              </a:rPr>
              <a:t>Descarga</a:t>
            </a:r>
            <a:r>
              <a:rPr sz="3200" dirty="0">
                <a:solidFill>
                  <a:srgbClr val="535353"/>
                </a:solidFill>
              </a:rPr>
              <a:t> del</a:t>
            </a:r>
          </a:p>
          <a:p>
            <a:pPr lvl="0">
              <a:defRPr sz="1800">
                <a:solidFill>
                  <a:srgbClr val="000000"/>
                </a:solidFill>
              </a:defRPr>
            </a:pPr>
            <a:r>
              <a:rPr sz="3200" dirty="0">
                <a:solidFill>
                  <a:srgbClr val="535353"/>
                </a:solidFill>
              </a:rPr>
              <a:t>Intent la info</a:t>
            </a:r>
          </a:p>
          <a:p>
            <a:pPr lvl="0">
              <a:defRPr sz="1800">
                <a:solidFill>
                  <a:srgbClr val="000000"/>
                </a:solidFill>
              </a:defRPr>
            </a:pPr>
            <a:r>
              <a:rPr sz="3200" dirty="0">
                <a:solidFill>
                  <a:srgbClr val="535353"/>
                </a:solidFill>
              </a:rPr>
              <a:t>a </a:t>
            </a:r>
            <a:r>
              <a:rPr sz="3200" dirty="0" err="1">
                <a:solidFill>
                  <a:srgbClr val="535353"/>
                </a:solidFill>
              </a:rPr>
              <a:t>sus</a:t>
            </a:r>
            <a:r>
              <a:rPr sz="3200" dirty="0">
                <a:solidFill>
                  <a:srgbClr val="535353"/>
                </a:solidFill>
              </a:rPr>
              <a:t> </a:t>
            </a:r>
            <a:r>
              <a:rPr sz="3200" dirty="0" err="1">
                <a:solidFill>
                  <a:srgbClr val="535353"/>
                </a:solidFill>
              </a:rPr>
              <a:t>objetos</a:t>
            </a:r>
            <a:endParaRPr sz="3200" dirty="0">
              <a:solidFill>
                <a:srgbClr val="535353"/>
              </a:solidFill>
            </a:endParaRPr>
          </a:p>
          <a:p>
            <a:pPr lvl="0">
              <a:defRPr sz="1800">
                <a:solidFill>
                  <a:srgbClr val="000000"/>
                </a:solidFill>
              </a:defRPr>
            </a:pPr>
            <a:r>
              <a:rPr sz="3200" dirty="0" err="1">
                <a:solidFill>
                  <a:srgbClr val="535353"/>
                </a:solidFill>
              </a:rPr>
              <a:t>para</a:t>
            </a:r>
            <a:r>
              <a:rPr sz="3200" dirty="0">
                <a:solidFill>
                  <a:srgbClr val="535353"/>
                </a:solidFill>
              </a:rPr>
              <a:t> </a:t>
            </a:r>
            <a:r>
              <a:rPr sz="3200" dirty="0" err="1">
                <a:solidFill>
                  <a:srgbClr val="535353"/>
                </a:solidFill>
              </a:rPr>
              <a:t>ser</a:t>
            </a:r>
            <a:r>
              <a:rPr sz="3200" dirty="0">
                <a:solidFill>
                  <a:srgbClr val="535353"/>
                </a:solidFill>
              </a:rPr>
              <a:t> </a:t>
            </a:r>
            <a:r>
              <a:rPr sz="3200" dirty="0" err="1">
                <a:solidFill>
                  <a:srgbClr val="535353"/>
                </a:solidFill>
              </a:rPr>
              <a:t>usados</a:t>
            </a:r>
            <a:endParaRPr sz="3200" dirty="0">
              <a:solidFill>
                <a:srgbClr val="535353"/>
              </a:solidFill>
            </a:endParaRPr>
          </a:p>
        </p:txBody>
      </p:sp>
    </p:spTree>
  </p:cSld>
  <p:clrMapOvr>
    <a:masterClrMapping/>
  </p:clrMapOvr>
  <p:transition spd="med">
    <p:dissolv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App Alumni de ejemplo</a:t>
            </a:r>
          </a:p>
        </p:txBody>
      </p:sp>
      <p:sp>
        <p:nvSpPr>
          <p:cNvPr id="227" name="Shape 227"/>
          <p:cNvSpPr>
            <a:spLocks noGrp="1"/>
          </p:cNvSpPr>
          <p:nvPr>
            <p:ph type="body" idx="1"/>
          </p:nvPr>
        </p:nvSpPr>
        <p:spPr>
          <a:xfrm>
            <a:off x="355600" y="1536700"/>
            <a:ext cx="12293600" cy="7493000"/>
          </a:xfrm>
          <a:prstGeom prst="rect">
            <a:avLst/>
          </a:prstGeom>
        </p:spPr>
        <p:txBody>
          <a:bodyPr numCol="1" spcCol="38100">
            <a:normAutofit/>
          </a:bodyPr>
          <a:lstStyle/>
          <a:p>
            <a:pPr lvl="1">
              <a:defRPr sz="1800">
                <a:solidFill>
                  <a:srgbClr val="000000"/>
                </a:solidFill>
              </a:defRPr>
            </a:pPr>
            <a:r>
              <a:rPr sz="3800">
                <a:solidFill>
                  <a:srgbClr val="535353"/>
                </a:solidFill>
              </a:rPr>
              <a:t>Esqueleto básico con los primeros pasos</a:t>
            </a:r>
          </a:p>
          <a:p>
            <a:pPr lvl="1">
              <a:defRPr sz="1800">
                <a:solidFill>
                  <a:srgbClr val="000000"/>
                </a:solidFill>
              </a:defRPr>
            </a:pPr>
            <a:r>
              <a:rPr sz="3800">
                <a:solidFill>
                  <a:srgbClr val="535353"/>
                </a:solidFill>
              </a:rPr>
              <a:t>Objetivos</a:t>
            </a:r>
          </a:p>
          <a:p>
            <a:pPr lvl="2">
              <a:defRPr sz="1800">
                <a:solidFill>
                  <a:srgbClr val="000000"/>
                </a:solidFill>
              </a:defRPr>
            </a:pPr>
            <a:r>
              <a:rPr sz="3800">
                <a:solidFill>
                  <a:srgbClr val="535353"/>
                </a:solidFill>
              </a:rPr>
              <a:t>Conocer los componentes de la interfaz</a:t>
            </a:r>
          </a:p>
          <a:p>
            <a:pPr lvl="2">
              <a:defRPr sz="1800">
                <a:solidFill>
                  <a:srgbClr val="000000"/>
                </a:solidFill>
              </a:defRPr>
            </a:pPr>
            <a:r>
              <a:rPr sz="3800">
                <a:solidFill>
                  <a:srgbClr val="535353"/>
                </a:solidFill>
              </a:rPr>
              <a:t>Como anidar layouts para ordenar las UIs</a:t>
            </a:r>
          </a:p>
          <a:p>
            <a:pPr lvl="2">
              <a:defRPr sz="1800">
                <a:solidFill>
                  <a:srgbClr val="000000"/>
                </a:solidFill>
              </a:defRPr>
            </a:pPr>
            <a:r>
              <a:rPr sz="3800">
                <a:solidFill>
                  <a:srgbClr val="535353"/>
                </a:solidFill>
              </a:rPr>
              <a:t>Comprender el sistema de navegación</a:t>
            </a:r>
          </a:p>
          <a:p>
            <a:pPr lvl="2">
              <a:defRPr sz="1800">
                <a:solidFill>
                  <a:srgbClr val="000000"/>
                </a:solidFill>
              </a:defRPr>
            </a:pPr>
            <a:r>
              <a:rPr sz="3800">
                <a:solidFill>
                  <a:srgbClr val="535353"/>
                </a:solidFill>
              </a:rPr>
              <a:t>Picar las primeras líneas.</a:t>
            </a:r>
          </a:p>
        </p:txBody>
      </p:sp>
    </p:spTree>
  </p:cSld>
  <p:clrMapOvr>
    <a:masterClrMapping/>
  </p:clrMapOvr>
  <p:transition spd="med">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El Curso</a:t>
            </a:r>
          </a:p>
        </p:txBody>
      </p:sp>
      <p:sp>
        <p:nvSpPr>
          <p:cNvPr id="61" name="Shape 61"/>
          <p:cNvSpPr>
            <a:spLocks noGrp="1"/>
          </p:cNvSpPr>
          <p:nvPr>
            <p:ph type="body" idx="1"/>
          </p:nvPr>
        </p:nvSpPr>
        <p:spPr>
          <a:xfrm>
            <a:off x="355600" y="1536700"/>
            <a:ext cx="12293600" cy="7493000"/>
          </a:xfrm>
          <a:prstGeom prst="rect">
            <a:avLst/>
          </a:prstGeom>
        </p:spPr>
        <p:txBody>
          <a:bodyPr numCol="1" spcCol="38100">
            <a:normAutofit/>
          </a:bodyPr>
          <a:lstStyle/>
          <a:p>
            <a:pPr marL="225552" lvl="0" indent="-225552" defTabSz="432308">
              <a:spcBef>
                <a:spcPts val="2800"/>
              </a:spcBef>
              <a:buClrTx/>
              <a:buSzPct val="184210"/>
              <a:buAutoNum type="arabicPeriod"/>
              <a:defRPr sz="1800">
                <a:solidFill>
                  <a:srgbClr val="000000"/>
                </a:solidFill>
              </a:defRPr>
            </a:pPr>
            <a:r>
              <a:rPr sz="2812">
                <a:solidFill>
                  <a:srgbClr val="535353"/>
                </a:solidFill>
              </a:rPr>
              <a:t>Introducción al entorno de Android</a:t>
            </a:r>
          </a:p>
          <a:p>
            <a:pPr marL="225552" lvl="0" indent="-225552" defTabSz="432308">
              <a:spcBef>
                <a:spcPts val="2800"/>
              </a:spcBef>
              <a:buClrTx/>
              <a:buSzPct val="184210"/>
              <a:buAutoNum type="arabicPeriod"/>
              <a:defRPr sz="1800">
                <a:solidFill>
                  <a:srgbClr val="000000"/>
                </a:solidFill>
              </a:defRPr>
            </a:pPr>
            <a:r>
              <a:rPr sz="2812">
                <a:solidFill>
                  <a:srgbClr val="535353"/>
                </a:solidFill>
              </a:rPr>
              <a:t>Estructura y planificación del desarrollo de una app</a:t>
            </a:r>
          </a:p>
          <a:p>
            <a:pPr marL="225552" lvl="0" indent="-225552" defTabSz="432308">
              <a:spcBef>
                <a:spcPts val="2800"/>
              </a:spcBef>
              <a:buClrTx/>
              <a:buSzPct val="184210"/>
              <a:buAutoNum type="arabicPeriod"/>
              <a:defRPr sz="1800">
                <a:solidFill>
                  <a:srgbClr val="000000"/>
                </a:solidFill>
              </a:defRPr>
            </a:pPr>
            <a:r>
              <a:rPr sz="2812">
                <a:solidFill>
                  <a:srgbClr val="535353"/>
                </a:solidFill>
              </a:rPr>
              <a:t>Fragments e Intents (también broadcast receivers)</a:t>
            </a:r>
          </a:p>
          <a:p>
            <a:pPr marL="225552" lvl="0" indent="-225552" defTabSz="432308">
              <a:spcBef>
                <a:spcPts val="2800"/>
              </a:spcBef>
              <a:buClrTx/>
              <a:buSzPct val="184210"/>
              <a:buAutoNum type="arabicPeriod"/>
              <a:defRPr sz="1800">
                <a:solidFill>
                  <a:srgbClr val="000000"/>
                </a:solidFill>
              </a:defRPr>
            </a:pPr>
            <a:r>
              <a:rPr sz="2812">
                <a:solidFill>
                  <a:srgbClr val="535353"/>
                </a:solidFill>
              </a:rPr>
              <a:t>Operaciones de red</a:t>
            </a:r>
          </a:p>
          <a:p>
            <a:pPr marL="225552" lvl="0" indent="-225552" defTabSz="432308">
              <a:spcBef>
                <a:spcPts val="2800"/>
              </a:spcBef>
              <a:buClrTx/>
              <a:buSzPct val="184210"/>
              <a:buAutoNum type="arabicPeriod"/>
              <a:defRPr sz="1800">
                <a:solidFill>
                  <a:srgbClr val="000000"/>
                </a:solidFill>
              </a:defRPr>
            </a:pPr>
            <a:r>
              <a:rPr sz="2812">
                <a:solidFill>
                  <a:srgbClr val="535353"/>
                </a:solidFill>
              </a:rPr>
              <a:t>Gestión y acceso al sistema de ficheros</a:t>
            </a:r>
          </a:p>
          <a:p>
            <a:pPr marL="225552" lvl="0" indent="-225552" defTabSz="432308">
              <a:spcBef>
                <a:spcPts val="2800"/>
              </a:spcBef>
              <a:buClrTx/>
              <a:buSzPct val="184210"/>
              <a:buAutoNum type="arabicPeriod"/>
              <a:defRPr sz="1800">
                <a:solidFill>
                  <a:srgbClr val="000000"/>
                </a:solidFill>
              </a:defRPr>
            </a:pPr>
            <a:r>
              <a:rPr sz="2812">
                <a:solidFill>
                  <a:srgbClr val="535353"/>
                </a:solidFill>
              </a:rPr>
              <a:t>Acceso al hardeware del dispositvo</a:t>
            </a:r>
          </a:p>
          <a:p>
            <a:pPr marL="225552" lvl="0" indent="-225552" defTabSz="432308">
              <a:spcBef>
                <a:spcPts val="2800"/>
              </a:spcBef>
              <a:buClrTx/>
              <a:buSzPct val="184210"/>
              <a:buAutoNum type="arabicPeriod"/>
              <a:defRPr sz="1800">
                <a:solidFill>
                  <a:srgbClr val="000000"/>
                </a:solidFill>
              </a:defRPr>
            </a:pPr>
            <a:r>
              <a:rPr sz="2812">
                <a:solidFill>
                  <a:srgbClr val="535353"/>
                </a:solidFill>
              </a:rPr>
              <a:t>Componentes multimedia</a:t>
            </a:r>
          </a:p>
          <a:p>
            <a:pPr marL="225552" lvl="0" indent="-225552" defTabSz="432308">
              <a:spcBef>
                <a:spcPts val="2800"/>
              </a:spcBef>
              <a:buClrTx/>
              <a:buSzPct val="184210"/>
              <a:buAutoNum type="arabicPeriod"/>
              <a:defRPr sz="1800">
                <a:solidFill>
                  <a:srgbClr val="000000"/>
                </a:solidFill>
              </a:defRPr>
            </a:pPr>
            <a:r>
              <a:rPr sz="2812">
                <a:solidFill>
                  <a:srgbClr val="535353"/>
                </a:solidFill>
              </a:rPr>
              <a:t>Geocoding y mapas</a:t>
            </a:r>
          </a:p>
          <a:p>
            <a:pPr marL="225552" lvl="0" indent="-225552" defTabSz="432308">
              <a:spcBef>
                <a:spcPts val="2800"/>
              </a:spcBef>
              <a:buClrTx/>
              <a:buSzPct val="184210"/>
              <a:buAutoNum type="arabicPeriod"/>
              <a:defRPr sz="1800">
                <a:solidFill>
                  <a:srgbClr val="000000"/>
                </a:solidFill>
              </a:defRPr>
            </a:pPr>
            <a:r>
              <a:rPr sz="2812">
                <a:solidFill>
                  <a:srgbClr val="535353"/>
                </a:solidFill>
              </a:rPr>
              <a:t>SDK “Avanzada”</a:t>
            </a:r>
          </a:p>
          <a:p>
            <a:pPr marL="225552" lvl="0" indent="-225552" defTabSz="432308">
              <a:spcBef>
                <a:spcPts val="2800"/>
              </a:spcBef>
              <a:buClrTx/>
              <a:buSzPct val="184210"/>
              <a:buAutoNum type="arabicPeriod"/>
              <a:defRPr sz="1800">
                <a:solidFill>
                  <a:srgbClr val="000000"/>
                </a:solidFill>
              </a:defRPr>
            </a:pPr>
            <a:r>
              <a:rPr sz="2812">
                <a:solidFill>
                  <a:srgbClr val="535353"/>
                </a:solidFill>
              </a:rPr>
              <a:t>EXTRA SHOT: Processing. Rapid Android Development.</a:t>
            </a:r>
          </a:p>
        </p:txBody>
      </p:sp>
    </p:spTree>
  </p:cSld>
  <p:clrMapOvr>
    <a:masterClrMapping/>
  </p:clrMapOvr>
  <p:transition spd="med">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lang="en-US" sz="7200" cap="all" dirty="0" smtClean="0">
                <a:solidFill>
                  <a:srgbClr val="535353"/>
                </a:solidFill>
              </a:rPr>
              <a:t>App</a:t>
            </a:r>
            <a:r>
              <a:rPr sz="7200" cap="all" dirty="0" smtClean="0">
                <a:solidFill>
                  <a:srgbClr val="535353"/>
                </a:solidFill>
              </a:rPr>
              <a:t> </a:t>
            </a:r>
            <a:r>
              <a:rPr sz="7200" cap="all" dirty="0">
                <a:solidFill>
                  <a:srgbClr val="535353"/>
                </a:solidFill>
              </a:rPr>
              <a:t>alumni</a:t>
            </a:r>
          </a:p>
        </p:txBody>
      </p:sp>
      <p:sp>
        <p:nvSpPr>
          <p:cNvPr id="232" name="Shape 232"/>
          <p:cNvSpPr>
            <a:spLocks noGrp="1"/>
          </p:cNvSpPr>
          <p:nvPr>
            <p:ph type="body" idx="1"/>
          </p:nvPr>
        </p:nvSpPr>
        <p:spPr>
          <a:xfrm>
            <a:off x="355600" y="1536700"/>
            <a:ext cx="12293600" cy="7493000"/>
          </a:xfrm>
          <a:prstGeom prst="rect">
            <a:avLst/>
          </a:prstGeom>
        </p:spPr>
        <p:txBody>
          <a:bodyPr>
            <a:normAutofit/>
          </a:bodyPr>
          <a:lstStyle/>
          <a:p>
            <a:pPr lvl="2">
              <a:defRPr sz="1800">
                <a:solidFill>
                  <a:srgbClr val="000000"/>
                </a:solidFill>
              </a:defRPr>
            </a:pPr>
            <a:r>
              <a:rPr sz="3800" dirty="0">
                <a:solidFill>
                  <a:srgbClr val="535353"/>
                </a:solidFill>
              </a:rPr>
              <a:t>Linear Layouts</a:t>
            </a:r>
          </a:p>
          <a:p>
            <a:pPr lvl="2">
              <a:defRPr sz="1800">
                <a:solidFill>
                  <a:srgbClr val="000000"/>
                </a:solidFill>
              </a:defRPr>
            </a:pPr>
            <a:r>
              <a:rPr sz="3800" dirty="0">
                <a:solidFill>
                  <a:srgbClr val="535353"/>
                </a:solidFill>
              </a:rPr>
              <a:t>Buttons</a:t>
            </a:r>
          </a:p>
          <a:p>
            <a:pPr lvl="2">
              <a:defRPr sz="1800">
                <a:solidFill>
                  <a:srgbClr val="000000"/>
                </a:solidFill>
              </a:defRPr>
            </a:pPr>
            <a:r>
              <a:rPr sz="3800" dirty="0" err="1">
                <a:solidFill>
                  <a:srgbClr val="535353"/>
                </a:solidFill>
              </a:rPr>
              <a:t>ViewText</a:t>
            </a:r>
            <a:endParaRPr sz="3800" dirty="0">
              <a:solidFill>
                <a:srgbClr val="535353"/>
              </a:solidFill>
            </a:endParaRPr>
          </a:p>
          <a:p>
            <a:pPr lvl="2">
              <a:defRPr sz="1800">
                <a:solidFill>
                  <a:srgbClr val="000000"/>
                </a:solidFill>
              </a:defRPr>
            </a:pPr>
            <a:r>
              <a:rPr sz="3800" dirty="0" err="1">
                <a:solidFill>
                  <a:srgbClr val="535353"/>
                </a:solidFill>
              </a:rPr>
              <a:t>EditText</a:t>
            </a:r>
            <a:endParaRPr sz="3800" dirty="0">
              <a:solidFill>
                <a:srgbClr val="535353"/>
              </a:solidFill>
            </a:endParaRPr>
          </a:p>
          <a:p>
            <a:pPr lvl="2">
              <a:defRPr sz="1800">
                <a:solidFill>
                  <a:srgbClr val="000000"/>
                </a:solidFill>
              </a:defRPr>
            </a:pPr>
            <a:r>
              <a:rPr sz="3800" dirty="0">
                <a:solidFill>
                  <a:srgbClr val="535353"/>
                </a:solidFill>
              </a:rPr>
              <a:t>Checks</a:t>
            </a:r>
          </a:p>
          <a:p>
            <a:pPr lvl="2">
              <a:defRPr sz="1800">
                <a:solidFill>
                  <a:srgbClr val="000000"/>
                </a:solidFill>
              </a:defRPr>
            </a:pPr>
            <a:r>
              <a:rPr sz="3800" dirty="0" err="1">
                <a:solidFill>
                  <a:srgbClr val="535353"/>
                </a:solidFill>
              </a:rPr>
              <a:t>Selectores</a:t>
            </a:r>
            <a:r>
              <a:rPr sz="3800" dirty="0">
                <a:solidFill>
                  <a:srgbClr val="535353"/>
                </a:solidFill>
              </a:rPr>
              <a:t> (Spinners)</a:t>
            </a:r>
          </a:p>
          <a:p>
            <a:pPr lvl="2">
              <a:defRPr sz="1800">
                <a:solidFill>
                  <a:srgbClr val="000000"/>
                </a:solidFill>
              </a:defRPr>
            </a:pPr>
            <a:r>
              <a:rPr sz="3800" dirty="0" err="1">
                <a:solidFill>
                  <a:srgbClr val="535353"/>
                </a:solidFill>
              </a:rPr>
              <a:t>Mensajes</a:t>
            </a:r>
            <a:r>
              <a:rPr sz="3800" dirty="0">
                <a:solidFill>
                  <a:srgbClr val="535353"/>
                </a:solidFill>
              </a:rPr>
              <a:t> Toast</a:t>
            </a:r>
          </a:p>
          <a:p>
            <a:pPr lvl="2">
              <a:defRPr sz="1800">
                <a:solidFill>
                  <a:srgbClr val="000000"/>
                </a:solidFill>
              </a:defRPr>
            </a:pPr>
            <a:r>
              <a:rPr sz="3800" dirty="0" err="1">
                <a:solidFill>
                  <a:srgbClr val="535353"/>
                </a:solidFill>
              </a:rPr>
              <a:t>WebView</a:t>
            </a:r>
            <a:endParaRPr sz="3800" dirty="0">
              <a:solidFill>
                <a:srgbClr val="535353"/>
              </a:solidFill>
            </a:endParaRPr>
          </a:p>
        </p:txBody>
      </p:sp>
    </p:spTree>
  </p:cSld>
  <p:clrMapOvr>
    <a:masterClrMapping/>
  </p:clrMapOvr>
  <p:transition spd="med">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objetos que veremos	</a:t>
            </a:r>
          </a:p>
        </p:txBody>
      </p:sp>
      <p:sp>
        <p:nvSpPr>
          <p:cNvPr id="237" name="Shape 237"/>
          <p:cNvSpPr>
            <a:spLocks noGrp="1"/>
          </p:cNvSpPr>
          <p:nvPr>
            <p:ph type="body" idx="1"/>
          </p:nvPr>
        </p:nvSpPr>
        <p:spPr>
          <a:xfrm>
            <a:off x="355600" y="1536700"/>
            <a:ext cx="12293600" cy="7493000"/>
          </a:xfrm>
          <a:prstGeom prst="rect">
            <a:avLst/>
          </a:prstGeom>
        </p:spPr>
        <p:txBody>
          <a:bodyPr>
            <a:normAutofit/>
          </a:bodyPr>
          <a:lstStyle/>
          <a:p>
            <a:pPr lvl="2">
              <a:defRPr sz="1800">
                <a:solidFill>
                  <a:srgbClr val="000000"/>
                </a:solidFill>
              </a:defRPr>
            </a:pPr>
            <a:r>
              <a:rPr sz="3800">
                <a:solidFill>
                  <a:srgbClr val="535353"/>
                </a:solidFill>
              </a:rPr>
              <a:t>Activity</a:t>
            </a:r>
          </a:p>
          <a:p>
            <a:pPr lvl="2">
              <a:defRPr sz="1800">
                <a:solidFill>
                  <a:srgbClr val="000000"/>
                </a:solidFill>
              </a:defRPr>
            </a:pPr>
            <a:r>
              <a:rPr sz="3800">
                <a:solidFill>
                  <a:srgbClr val="535353"/>
                </a:solidFill>
              </a:rPr>
              <a:t>ArrayAdapters</a:t>
            </a:r>
          </a:p>
          <a:p>
            <a:pPr lvl="2">
              <a:defRPr sz="1800">
                <a:solidFill>
                  <a:srgbClr val="000000"/>
                </a:solidFill>
              </a:defRPr>
            </a:pPr>
            <a:r>
              <a:rPr sz="3800">
                <a:solidFill>
                  <a:srgbClr val="535353"/>
                </a:solidFill>
              </a:rPr>
              <a:t>Listeners</a:t>
            </a:r>
          </a:p>
          <a:p>
            <a:pPr lvl="2">
              <a:defRPr sz="1800">
                <a:solidFill>
                  <a:srgbClr val="000000"/>
                </a:solidFill>
              </a:defRPr>
            </a:pPr>
            <a:r>
              <a:rPr sz="3800">
                <a:solidFill>
                  <a:srgbClr val="535353"/>
                </a:solidFill>
              </a:rPr>
              <a:t>Intents</a:t>
            </a:r>
          </a:p>
          <a:p>
            <a:pPr lvl="2">
              <a:defRPr sz="1800">
                <a:solidFill>
                  <a:srgbClr val="000000"/>
                </a:solidFill>
              </a:defRPr>
            </a:pPr>
            <a:r>
              <a:rPr sz="3800">
                <a:solidFill>
                  <a:srgbClr val="535353"/>
                </a:solidFill>
              </a:rPr>
              <a:t>Bundlers</a:t>
            </a:r>
          </a:p>
          <a:p>
            <a:pPr lvl="2">
              <a:defRPr sz="1800">
                <a:solidFill>
                  <a:srgbClr val="000000"/>
                </a:solidFill>
              </a:defRPr>
            </a:pPr>
            <a:r>
              <a:rPr sz="3800">
                <a:solidFill>
                  <a:srgbClr val="535353"/>
                </a:solidFill>
              </a:rPr>
              <a:t>Selectores (Spinners)</a:t>
            </a:r>
          </a:p>
          <a:p>
            <a:pPr lvl="2">
              <a:defRPr sz="1800">
                <a:solidFill>
                  <a:srgbClr val="000000"/>
                </a:solidFill>
              </a:defRPr>
            </a:pPr>
            <a:r>
              <a:rPr sz="3800">
                <a:solidFill>
                  <a:srgbClr val="535353"/>
                </a:solidFill>
              </a:rPr>
              <a:t>Mensajes Toast</a:t>
            </a:r>
          </a:p>
          <a:p>
            <a:pPr lvl="2">
              <a:defRPr sz="1800">
                <a:solidFill>
                  <a:srgbClr val="000000"/>
                </a:solidFill>
              </a:defRPr>
            </a:pPr>
            <a:r>
              <a:rPr sz="3800">
                <a:solidFill>
                  <a:srgbClr val="535353"/>
                </a:solidFill>
              </a:rPr>
              <a:t>ListActivity</a:t>
            </a:r>
          </a:p>
          <a:p>
            <a:pPr lvl="2">
              <a:defRPr sz="1800">
                <a:solidFill>
                  <a:srgbClr val="000000"/>
                </a:solidFill>
              </a:defRPr>
            </a:pPr>
            <a:r>
              <a:rPr sz="3800">
                <a:solidFill>
                  <a:srgbClr val="535353"/>
                </a:solidFill>
              </a:rPr>
              <a:t>pseudoFragments</a:t>
            </a:r>
          </a:p>
          <a:p>
            <a:pPr lvl="2">
              <a:defRPr sz="1800">
                <a:solidFill>
                  <a:srgbClr val="000000"/>
                </a:solidFill>
              </a:defRPr>
            </a:pPr>
            <a:r>
              <a:rPr sz="3800">
                <a:solidFill>
                  <a:srgbClr val="535353"/>
                </a:solidFill>
              </a:rPr>
              <a:t>R</a:t>
            </a:r>
          </a:p>
          <a:p>
            <a:pPr lvl="2">
              <a:defRPr sz="1800">
                <a:solidFill>
                  <a:srgbClr val="000000"/>
                </a:solidFill>
              </a:defRPr>
            </a:pPr>
            <a:r>
              <a:rPr sz="3800">
                <a:solidFill>
                  <a:srgbClr val="535353"/>
                </a:solidFill>
              </a:rPr>
              <a:t>Strings</a:t>
            </a:r>
          </a:p>
        </p:txBody>
      </p:sp>
    </p:spTree>
  </p:cSld>
  <p:clrMapOvr>
    <a:masterClrMapping/>
  </p:clrMapOvr>
  <p:transition spd="med">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minibreak: Git</a:t>
            </a:r>
          </a:p>
        </p:txBody>
      </p:sp>
      <p:sp>
        <p:nvSpPr>
          <p:cNvPr id="242" name="Shape 242"/>
          <p:cNvSpPr>
            <a:spLocks noGrp="1"/>
          </p:cNvSpPr>
          <p:nvPr>
            <p:ph type="body" idx="1"/>
          </p:nvPr>
        </p:nvSpPr>
        <p:spPr>
          <a:xfrm>
            <a:off x="355600" y="1536700"/>
            <a:ext cx="12293600" cy="7493000"/>
          </a:xfrm>
          <a:prstGeom prst="rect">
            <a:avLst/>
          </a:prstGeom>
        </p:spPr>
        <p:txBody>
          <a:bodyPr numCol="1" spcCol="38100">
            <a:normAutofit/>
          </a:bodyPr>
          <a:lstStyle/>
          <a:p>
            <a:pPr lvl="2">
              <a:defRPr sz="1800">
                <a:solidFill>
                  <a:srgbClr val="000000"/>
                </a:solidFill>
              </a:defRPr>
            </a:pPr>
            <a:r>
              <a:rPr sz="3800">
                <a:solidFill>
                  <a:srgbClr val="535353"/>
                </a:solidFill>
              </a:rPr>
              <a:t>git clone &lt;url&gt; [destino]</a:t>
            </a:r>
          </a:p>
          <a:p>
            <a:pPr lvl="2">
              <a:defRPr sz="1800">
                <a:solidFill>
                  <a:srgbClr val="000000"/>
                </a:solidFill>
              </a:defRPr>
            </a:pPr>
            <a:r>
              <a:rPr sz="3800">
                <a:solidFill>
                  <a:srgbClr val="535353"/>
                </a:solidFill>
              </a:rPr>
              <a:t>git add .</a:t>
            </a:r>
          </a:p>
          <a:p>
            <a:pPr lvl="2">
              <a:defRPr sz="1800">
                <a:solidFill>
                  <a:srgbClr val="000000"/>
                </a:solidFill>
              </a:defRPr>
            </a:pPr>
            <a:r>
              <a:rPr sz="3800">
                <a:solidFill>
                  <a:srgbClr val="535353"/>
                </a:solidFill>
              </a:rPr>
              <a:t>git commit -m “Mensaje del commit”</a:t>
            </a:r>
          </a:p>
          <a:p>
            <a:pPr lvl="2">
              <a:defRPr sz="1800">
                <a:solidFill>
                  <a:srgbClr val="000000"/>
                </a:solidFill>
              </a:defRPr>
            </a:pPr>
            <a:r>
              <a:rPr sz="3800">
                <a:solidFill>
                  <a:srgbClr val="535353"/>
                </a:solidFill>
              </a:rPr>
              <a:t>git remote add origin &lt;url&gt;</a:t>
            </a:r>
          </a:p>
          <a:p>
            <a:pPr lvl="2">
              <a:defRPr sz="1800">
                <a:solidFill>
                  <a:srgbClr val="000000"/>
                </a:solidFill>
              </a:defRPr>
            </a:pPr>
            <a:r>
              <a:rPr sz="3800">
                <a:solidFill>
                  <a:srgbClr val="535353"/>
                </a:solidFill>
              </a:rPr>
              <a:t>git push &lt;remoto&gt; &lt;rama&gt;</a:t>
            </a:r>
          </a:p>
          <a:p>
            <a:pPr lvl="2">
              <a:defRPr sz="1800">
                <a:solidFill>
                  <a:srgbClr val="000000"/>
                </a:solidFill>
              </a:defRPr>
            </a:pPr>
            <a:r>
              <a:rPr sz="3800">
                <a:solidFill>
                  <a:srgbClr val="535353"/>
                </a:solidFill>
              </a:rPr>
              <a:t>git pull &lt;remoto&gt; &lt;rama&gt;</a:t>
            </a:r>
          </a:p>
        </p:txBody>
      </p:sp>
    </p:spTree>
  </p:cSld>
  <p:clrMapOvr>
    <a:masterClrMapping/>
  </p:clrMapOvr>
  <p:transition spd="med">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8" name="droppedImage.png"/>
          <p:cNvPicPr/>
          <p:nvPr/>
        </p:nvPicPr>
        <p:blipFill>
          <a:blip r:embed="rId2">
            <a:extLst/>
          </a:blip>
          <a:stretch>
            <a:fillRect/>
          </a:stretch>
        </p:blipFill>
        <p:spPr>
          <a:xfrm>
            <a:off x="5132268" y="1104900"/>
            <a:ext cx="2722948" cy="3175000"/>
          </a:xfrm>
          <a:prstGeom prst="rect">
            <a:avLst/>
          </a:prstGeom>
          <a:ln w="12700">
            <a:miter lim="400000"/>
          </a:ln>
          <a:effectLst>
            <a:outerShdw blurRad="127000" dist="76200" dir="2700000" rotWithShape="0">
              <a:srgbClr val="000000">
                <a:alpha val="75000"/>
              </a:srgbClr>
            </a:outerShdw>
            <a:reflection stA="50000" endPos="40000" dir="5400000" sy="-100000" algn="bl" rotWithShape="0"/>
          </a:effectLst>
        </p:spPr>
      </p:pic>
      <p:sp>
        <p:nvSpPr>
          <p:cNvPr id="249" name="Shape 249"/>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2 Intents</a:t>
            </a:r>
          </a:p>
        </p:txBody>
      </p:sp>
      <p:sp>
        <p:nvSpPr>
          <p:cNvPr id="252" name="Shape 252"/>
          <p:cNvSpPr/>
          <p:nvPr/>
        </p:nvSpPr>
        <p:spPr>
          <a:xfrm>
            <a:off x="1676400" y="6324600"/>
            <a:ext cx="9893300" cy="13208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a:defRPr sz="1800">
                <a:solidFill>
                  <a:srgbClr val="000000"/>
                </a:solidFill>
              </a:defRPr>
            </a:pPr>
            <a:r>
              <a:rPr sz="4200">
                <a:solidFill>
                  <a:srgbClr val="535353"/>
                </a:solidFill>
              </a:rPr>
              <a:t>Intents . IntentsFilters . ActivityResults . BroadcastReceivers </a:t>
            </a:r>
          </a:p>
        </p:txBody>
      </p:sp>
    </p:spTree>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248"/>
                                        </p:tgtEl>
                                        <p:attrNameLst>
                                          <p:attrName>style.visibility</p:attrName>
                                        </p:attrNameLst>
                                      </p:cBhvr>
                                      <p:to>
                                        <p:strVal val="visible"/>
                                      </p:to>
                                    </p:set>
                                    <p:anim calcmode="lin" valueType="num">
                                      <p:cBhvr>
                                        <p:cTn id="7" dur="1000" fill="hold"/>
                                        <p:tgtEl>
                                          <p:spTgt spid="248"/>
                                        </p:tgtEl>
                                        <p:attrNameLst>
                                          <p:attrName>ppt_x</p:attrName>
                                        </p:attrNameLst>
                                      </p:cBhvr>
                                      <p:tavLst>
                                        <p:tav tm="0">
                                          <p:val>
                                            <p:strVal val="#ppt_x"/>
                                          </p:val>
                                        </p:tav>
                                        <p:tav tm="100000">
                                          <p:val>
                                            <p:strVal val="#ppt_x"/>
                                          </p:val>
                                        </p:tav>
                                      </p:tavLst>
                                    </p:anim>
                                    <p:anim calcmode="lin" valueType="num">
                                      <p:cBhvr>
                                        <p:cTn id="8" dur="1000" fill="hold"/>
                                        <p:tgtEl>
                                          <p:spTgt spid="2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¿Que es un intent?</a:t>
            </a:r>
          </a:p>
        </p:txBody>
      </p:sp>
      <p:sp>
        <p:nvSpPr>
          <p:cNvPr id="255" name="Shape 255"/>
          <p:cNvSpPr>
            <a:spLocks noGrp="1"/>
          </p:cNvSpPr>
          <p:nvPr>
            <p:ph type="body" idx="1"/>
          </p:nvPr>
        </p:nvSpPr>
        <p:spPr>
          <a:xfrm>
            <a:off x="355600" y="1536700"/>
            <a:ext cx="12293600" cy="7493000"/>
          </a:xfrm>
          <a:prstGeom prst="rect">
            <a:avLst/>
          </a:prstGeom>
        </p:spPr>
        <p:txBody>
          <a:bodyPr numCol="1" spcCol="38100">
            <a:normAutofit/>
          </a:bodyPr>
          <a:lstStyle/>
          <a:p>
            <a:pPr lvl="1">
              <a:defRPr sz="1800">
                <a:solidFill>
                  <a:srgbClr val="000000"/>
                </a:solidFill>
              </a:defRPr>
            </a:pPr>
            <a:r>
              <a:rPr sz="3800">
                <a:solidFill>
                  <a:srgbClr val="535353"/>
                </a:solidFill>
              </a:rPr>
              <a:t>Es un “mensaje” capaz de activar</a:t>
            </a:r>
          </a:p>
          <a:p>
            <a:pPr lvl="2">
              <a:defRPr sz="1800">
                <a:solidFill>
                  <a:srgbClr val="000000"/>
                </a:solidFill>
              </a:defRPr>
            </a:pPr>
            <a:r>
              <a:rPr sz="3800">
                <a:solidFill>
                  <a:srgbClr val="535353"/>
                </a:solidFill>
              </a:rPr>
              <a:t>Activities</a:t>
            </a:r>
          </a:p>
          <a:p>
            <a:pPr lvl="2">
              <a:defRPr sz="1800">
                <a:solidFill>
                  <a:srgbClr val="000000"/>
                </a:solidFill>
              </a:defRPr>
            </a:pPr>
            <a:r>
              <a:rPr sz="3800">
                <a:solidFill>
                  <a:srgbClr val="535353"/>
                </a:solidFill>
              </a:rPr>
              <a:t>Servicios</a:t>
            </a:r>
          </a:p>
          <a:p>
            <a:pPr lvl="2">
              <a:defRPr sz="1800">
                <a:solidFill>
                  <a:srgbClr val="000000"/>
                </a:solidFill>
              </a:defRPr>
            </a:pPr>
            <a:r>
              <a:rPr sz="3800">
                <a:solidFill>
                  <a:srgbClr val="535353"/>
                </a:solidFill>
              </a:rPr>
              <a:t>Broadcast receivers</a:t>
            </a:r>
          </a:p>
          <a:p>
            <a:pPr lvl="1">
              <a:defRPr sz="1800">
                <a:solidFill>
                  <a:srgbClr val="000000"/>
                </a:solidFill>
              </a:defRPr>
            </a:pPr>
            <a:r>
              <a:rPr sz="3800">
                <a:solidFill>
                  <a:srgbClr val="535353"/>
                </a:solidFill>
              </a:rPr>
              <a:t>No solo son una herramienta para la navegación. </a:t>
            </a:r>
          </a:p>
          <a:p>
            <a:pPr lvl="1">
              <a:defRPr sz="1800">
                <a:solidFill>
                  <a:srgbClr val="000000"/>
                </a:solidFill>
              </a:defRPr>
            </a:pPr>
            <a:r>
              <a:rPr sz="3800">
                <a:solidFill>
                  <a:srgbClr val="535353"/>
                </a:solidFill>
              </a:rPr>
              <a:t>Comunicación entre aplicaciones.</a:t>
            </a:r>
          </a:p>
          <a:p>
            <a:pPr lvl="1">
              <a:defRPr sz="1800">
                <a:solidFill>
                  <a:srgbClr val="000000"/>
                </a:solidFill>
              </a:defRPr>
            </a:pPr>
            <a:r>
              <a:rPr sz="3800">
                <a:solidFill>
                  <a:srgbClr val="535353"/>
                </a:solidFill>
              </a:rPr>
              <a:t>Uso de Intentes predefinidos en el Android</a:t>
            </a:r>
          </a:p>
        </p:txBody>
      </p:sp>
    </p:spTree>
  </p:cSld>
  <p:clrMapOvr>
    <a:masterClrMapping/>
  </p:clrMapOvr>
  <p:transition spd="med">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Tipos de intents</a:t>
            </a:r>
          </a:p>
        </p:txBody>
      </p:sp>
      <p:sp>
        <p:nvSpPr>
          <p:cNvPr id="260" name="Shape 260"/>
          <p:cNvSpPr>
            <a:spLocks noGrp="1"/>
          </p:cNvSpPr>
          <p:nvPr>
            <p:ph type="body" idx="1"/>
          </p:nvPr>
        </p:nvSpPr>
        <p:spPr>
          <a:xfrm>
            <a:off x="355600" y="1536700"/>
            <a:ext cx="12293600" cy="7493000"/>
          </a:xfrm>
          <a:prstGeom prst="rect">
            <a:avLst/>
          </a:prstGeom>
        </p:spPr>
        <p:txBody>
          <a:bodyPr numCol="1" spcCol="38100">
            <a:normAutofit lnSpcReduction="10000"/>
          </a:bodyPr>
          <a:lstStyle/>
          <a:p>
            <a:pPr lvl="1">
              <a:defRPr sz="1800">
                <a:solidFill>
                  <a:srgbClr val="000000"/>
                </a:solidFill>
              </a:defRPr>
            </a:pPr>
            <a:r>
              <a:rPr sz="3800">
                <a:solidFill>
                  <a:srgbClr val="535353"/>
                </a:solidFill>
              </a:rPr>
              <a:t>Explícitos</a:t>
            </a:r>
          </a:p>
          <a:p>
            <a:pPr lvl="2">
              <a:defRPr sz="1800">
                <a:solidFill>
                  <a:srgbClr val="000000"/>
                </a:solidFill>
              </a:defRPr>
            </a:pPr>
            <a:r>
              <a:rPr sz="3800">
                <a:solidFill>
                  <a:srgbClr val="535353"/>
                </a:solidFill>
              </a:rPr>
              <a:t>Donde el destinatario y la información es conocida</a:t>
            </a:r>
          </a:p>
          <a:p>
            <a:pPr lvl="2">
              <a:defRPr sz="1800">
                <a:solidFill>
                  <a:srgbClr val="000000"/>
                </a:solidFill>
              </a:defRPr>
            </a:pPr>
            <a:r>
              <a:rPr sz="3800">
                <a:solidFill>
                  <a:srgbClr val="535353"/>
                </a:solidFill>
              </a:rPr>
              <a:t>Su uso más frecuente es dentro de las propias aplicaciones</a:t>
            </a:r>
          </a:p>
          <a:p>
            <a:pPr lvl="2">
              <a:defRPr sz="1800">
                <a:solidFill>
                  <a:srgbClr val="000000"/>
                </a:solidFill>
              </a:defRPr>
            </a:pPr>
            <a:r>
              <a:rPr sz="3800">
                <a:solidFill>
                  <a:srgbClr val="535353"/>
                </a:solidFill>
              </a:rPr>
              <a:t>Lanzar activities o servicios</a:t>
            </a:r>
          </a:p>
          <a:p>
            <a:pPr lvl="1">
              <a:defRPr sz="1800">
                <a:solidFill>
                  <a:srgbClr val="000000"/>
                </a:solidFill>
              </a:defRPr>
            </a:pPr>
            <a:r>
              <a:rPr sz="3800">
                <a:solidFill>
                  <a:srgbClr val="535353"/>
                </a:solidFill>
              </a:rPr>
              <a:t>Implícitos</a:t>
            </a:r>
          </a:p>
          <a:p>
            <a:pPr lvl="2">
              <a:defRPr sz="1800">
                <a:solidFill>
                  <a:srgbClr val="000000"/>
                </a:solidFill>
              </a:defRPr>
            </a:pPr>
            <a:r>
              <a:rPr sz="3800">
                <a:solidFill>
                  <a:srgbClr val="535353"/>
                </a:solidFill>
              </a:rPr>
              <a:t>El destinatario no es conocido</a:t>
            </a:r>
          </a:p>
          <a:p>
            <a:pPr lvl="2">
              <a:defRPr sz="1800">
                <a:solidFill>
                  <a:srgbClr val="000000"/>
                </a:solidFill>
              </a:defRPr>
            </a:pPr>
            <a:r>
              <a:rPr sz="3800">
                <a:solidFill>
                  <a:srgbClr val="535353"/>
                </a:solidFill>
              </a:rPr>
              <a:t>Usado para la comunicación con otras aplicaciones</a:t>
            </a:r>
          </a:p>
        </p:txBody>
      </p:sp>
    </p:spTree>
  </p:cSld>
  <p:clrMapOvr>
    <a:masterClrMapping/>
  </p:clrMapOvr>
  <p:transition spd="med">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2.1 INTENT FILTERS	</a:t>
            </a:r>
          </a:p>
        </p:txBody>
      </p:sp>
      <p:sp>
        <p:nvSpPr>
          <p:cNvPr id="267" name="Shape 267"/>
          <p:cNvSpPr>
            <a:spLocks noGrp="1"/>
          </p:cNvSpPr>
          <p:nvPr>
            <p:ph type="body" idx="1"/>
          </p:nvPr>
        </p:nvSpPr>
        <p:spPr>
          <a:xfrm>
            <a:off x="355600" y="1536700"/>
            <a:ext cx="12293600" cy="7493000"/>
          </a:xfrm>
          <a:prstGeom prst="rect">
            <a:avLst/>
          </a:prstGeom>
        </p:spPr>
        <p:txBody>
          <a:bodyPr numCol="1" spcCol="38100">
            <a:normAutofit/>
          </a:bodyPr>
          <a:lstStyle/>
          <a:p>
            <a:pPr lvl="1">
              <a:defRPr sz="1800">
                <a:solidFill>
                  <a:srgbClr val="000000"/>
                </a:solidFill>
              </a:defRPr>
            </a:pPr>
            <a:r>
              <a:rPr sz="3800">
                <a:solidFill>
                  <a:srgbClr val="535353"/>
                </a:solidFill>
              </a:rPr>
              <a:t>Describen las características de los componentes sobre los que se aplican</a:t>
            </a:r>
          </a:p>
          <a:p>
            <a:pPr lvl="1">
              <a:defRPr sz="1800">
                <a:solidFill>
                  <a:srgbClr val="000000"/>
                </a:solidFill>
              </a:defRPr>
            </a:pPr>
            <a:r>
              <a:rPr sz="3800">
                <a:solidFill>
                  <a:srgbClr val="535353"/>
                </a:solidFill>
              </a:rPr>
              <a:t>Cada Intent puede contener entre 0 y n de estos filtros clasificados por</a:t>
            </a:r>
          </a:p>
          <a:p>
            <a:pPr lvl="2">
              <a:defRPr sz="1800">
                <a:solidFill>
                  <a:srgbClr val="000000"/>
                </a:solidFill>
              </a:defRPr>
            </a:pPr>
            <a:r>
              <a:rPr sz="3800">
                <a:solidFill>
                  <a:srgbClr val="535353"/>
                </a:solidFill>
              </a:rPr>
              <a:t>Acciones</a:t>
            </a:r>
          </a:p>
          <a:p>
            <a:pPr lvl="2">
              <a:defRPr sz="1800">
                <a:solidFill>
                  <a:srgbClr val="000000"/>
                </a:solidFill>
              </a:defRPr>
            </a:pPr>
            <a:r>
              <a:rPr sz="3800">
                <a:solidFill>
                  <a:srgbClr val="535353"/>
                </a:solidFill>
              </a:rPr>
              <a:t>Categorías</a:t>
            </a:r>
          </a:p>
          <a:p>
            <a:pPr lvl="2">
              <a:defRPr sz="1800">
                <a:solidFill>
                  <a:srgbClr val="000000"/>
                </a:solidFill>
              </a:defRPr>
            </a:pPr>
            <a:r>
              <a:rPr sz="3800">
                <a:solidFill>
                  <a:srgbClr val="535353"/>
                </a:solidFill>
              </a:rPr>
              <a:t>Datos (uris o tipos definidos)</a:t>
            </a:r>
          </a:p>
        </p:txBody>
      </p:sp>
    </p:spTree>
  </p:cSld>
  <p:clrMapOvr>
    <a:masterClrMapping/>
  </p:clrMapOvr>
  <p:transition spd="med">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Ejemplos filtros	</a:t>
            </a:r>
          </a:p>
        </p:txBody>
      </p:sp>
      <p:sp>
        <p:nvSpPr>
          <p:cNvPr id="274" name="Shape 274"/>
          <p:cNvSpPr>
            <a:spLocks noGrp="1"/>
          </p:cNvSpPr>
          <p:nvPr>
            <p:ph type="body" idx="1"/>
          </p:nvPr>
        </p:nvSpPr>
        <p:spPr>
          <a:xfrm>
            <a:off x="355600" y="1536700"/>
            <a:ext cx="12293600" cy="7493000"/>
          </a:xfrm>
          <a:prstGeom prst="rect">
            <a:avLst/>
          </a:prstGeom>
        </p:spPr>
        <p:txBody>
          <a:bodyPr numCol="1" spcCol="38100">
            <a:normAutofit/>
          </a:bodyPr>
          <a:lstStyle/>
          <a:p>
            <a:pPr marL="418338" lvl="1" indent="-185928" defTabSz="356362">
              <a:spcBef>
                <a:spcPts val="2300"/>
              </a:spcBef>
              <a:defRPr sz="1800">
                <a:solidFill>
                  <a:srgbClr val="000000"/>
                </a:solidFill>
              </a:defRPr>
            </a:pPr>
            <a:r>
              <a:rPr sz="2318">
                <a:solidFill>
                  <a:srgbClr val="535353"/>
                </a:solidFill>
              </a:rPr>
              <a:t>Acciones</a:t>
            </a:r>
          </a:p>
          <a:p>
            <a:pPr marL="650748" lvl="2" indent="-185928" defTabSz="356362">
              <a:spcBef>
                <a:spcPts val="2300"/>
              </a:spcBef>
              <a:defRPr sz="1800">
                <a:solidFill>
                  <a:srgbClr val="000000"/>
                </a:solidFill>
              </a:defRPr>
            </a:pPr>
            <a:r>
              <a:rPr sz="2318">
                <a:solidFill>
                  <a:srgbClr val="535353"/>
                </a:solidFill>
              </a:rPr>
              <a:t>EDIT</a:t>
            </a:r>
          </a:p>
          <a:p>
            <a:pPr marL="650748" lvl="2" indent="-185928" defTabSz="356362">
              <a:spcBef>
                <a:spcPts val="2300"/>
              </a:spcBef>
              <a:defRPr sz="1800">
                <a:solidFill>
                  <a:srgbClr val="000000"/>
                </a:solidFill>
              </a:defRPr>
            </a:pPr>
            <a:r>
              <a:rPr sz="2318">
                <a:solidFill>
                  <a:srgbClr val="535353"/>
                </a:solidFill>
              </a:rPr>
              <a:t>PICK </a:t>
            </a:r>
          </a:p>
          <a:p>
            <a:pPr marL="650748" lvl="2" indent="-185928" defTabSz="356362">
              <a:spcBef>
                <a:spcPts val="2300"/>
              </a:spcBef>
              <a:defRPr sz="1800">
                <a:solidFill>
                  <a:srgbClr val="000000"/>
                </a:solidFill>
              </a:defRPr>
            </a:pPr>
            <a:r>
              <a:rPr sz="2318">
                <a:solidFill>
                  <a:srgbClr val="535353"/>
                </a:solidFill>
              </a:rPr>
              <a:t>VIEW</a:t>
            </a:r>
          </a:p>
          <a:p>
            <a:pPr marL="650748" lvl="2" indent="-185928" defTabSz="356362">
              <a:spcBef>
                <a:spcPts val="2300"/>
              </a:spcBef>
              <a:defRPr sz="1800">
                <a:solidFill>
                  <a:srgbClr val="000000"/>
                </a:solidFill>
              </a:defRPr>
            </a:pPr>
            <a:r>
              <a:rPr sz="2318">
                <a:solidFill>
                  <a:srgbClr val="535353"/>
                </a:solidFill>
              </a:rPr>
              <a:t>READ</a:t>
            </a:r>
          </a:p>
          <a:p>
            <a:pPr marL="418338" lvl="1" indent="-185928" defTabSz="356362">
              <a:spcBef>
                <a:spcPts val="2300"/>
              </a:spcBef>
              <a:defRPr sz="1800">
                <a:solidFill>
                  <a:srgbClr val="000000"/>
                </a:solidFill>
              </a:defRPr>
            </a:pPr>
            <a:r>
              <a:rPr sz="2318">
                <a:solidFill>
                  <a:srgbClr val="535353"/>
                </a:solidFill>
              </a:rPr>
              <a:t>Categorías</a:t>
            </a:r>
          </a:p>
          <a:p>
            <a:pPr marL="650748" lvl="2" indent="-185928" defTabSz="356362">
              <a:spcBef>
                <a:spcPts val="2300"/>
              </a:spcBef>
              <a:defRPr sz="1800">
                <a:solidFill>
                  <a:srgbClr val="000000"/>
                </a:solidFill>
              </a:defRPr>
            </a:pPr>
            <a:r>
              <a:rPr sz="2318">
                <a:solidFill>
                  <a:srgbClr val="535353"/>
                </a:solidFill>
              </a:rPr>
              <a:t>MAIN</a:t>
            </a:r>
          </a:p>
          <a:p>
            <a:pPr marL="650748" lvl="2" indent="-185928" defTabSz="356362">
              <a:spcBef>
                <a:spcPts val="2300"/>
              </a:spcBef>
              <a:defRPr sz="1800">
                <a:solidFill>
                  <a:srgbClr val="000000"/>
                </a:solidFill>
              </a:defRPr>
            </a:pPr>
            <a:r>
              <a:rPr sz="2318">
                <a:solidFill>
                  <a:srgbClr val="535353"/>
                </a:solidFill>
              </a:rPr>
              <a:t>LAUNCHER</a:t>
            </a:r>
          </a:p>
          <a:p>
            <a:pPr marL="650748" lvl="2" indent="-185928" defTabSz="356362">
              <a:spcBef>
                <a:spcPts val="2300"/>
              </a:spcBef>
              <a:defRPr sz="1800">
                <a:solidFill>
                  <a:srgbClr val="000000"/>
                </a:solidFill>
              </a:defRPr>
            </a:pPr>
            <a:r>
              <a:rPr sz="2318">
                <a:solidFill>
                  <a:srgbClr val="535353"/>
                </a:solidFill>
              </a:rPr>
              <a:t>DEFAULT</a:t>
            </a:r>
          </a:p>
          <a:p>
            <a:pPr marL="418338" lvl="1" indent="-185928" defTabSz="356362">
              <a:spcBef>
                <a:spcPts val="2300"/>
              </a:spcBef>
              <a:defRPr sz="1800">
                <a:solidFill>
                  <a:srgbClr val="000000"/>
                </a:solidFill>
              </a:defRPr>
            </a:pPr>
            <a:r>
              <a:rPr sz="2318">
                <a:solidFill>
                  <a:srgbClr val="535353"/>
                </a:solidFill>
              </a:rPr>
              <a:t>DATA</a:t>
            </a:r>
          </a:p>
          <a:p>
            <a:pPr marL="650748" lvl="2" indent="-185928" defTabSz="356362">
              <a:spcBef>
                <a:spcPts val="2300"/>
              </a:spcBef>
              <a:defRPr sz="1800">
                <a:solidFill>
                  <a:srgbClr val="000000"/>
                </a:solidFill>
              </a:defRPr>
            </a:pPr>
            <a:r>
              <a:rPr sz="2318">
                <a:solidFill>
                  <a:srgbClr val="535353"/>
                </a:solidFill>
              </a:rPr>
              <a:t>scheme=”http”</a:t>
            </a:r>
          </a:p>
          <a:p>
            <a:pPr marL="650748" lvl="2" indent="-185928" defTabSz="356362">
              <a:spcBef>
                <a:spcPts val="2300"/>
              </a:spcBef>
              <a:defRPr sz="1800">
                <a:solidFill>
                  <a:srgbClr val="000000"/>
                </a:solidFill>
              </a:defRPr>
            </a:pPr>
            <a:r>
              <a:rPr sz="2318">
                <a:solidFill>
                  <a:srgbClr val="535353"/>
                </a:solidFill>
              </a:rPr>
              <a:t>mimeType=”audio/*”</a:t>
            </a:r>
          </a:p>
        </p:txBody>
      </p:sp>
    </p:spTree>
  </p:cSld>
  <p:clrMapOvr>
    <a:masterClrMapping/>
  </p:clrMapOvr>
  <p:transition spd="med">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NOTEPAD</a:t>
            </a:r>
          </a:p>
        </p:txBody>
      </p:sp>
      <p:sp>
        <p:nvSpPr>
          <p:cNvPr id="281" name="Shape 281"/>
          <p:cNvSpPr>
            <a:spLocks noGrp="1"/>
          </p:cNvSpPr>
          <p:nvPr>
            <p:ph type="body" idx="1"/>
          </p:nvPr>
        </p:nvSpPr>
        <p:spPr>
          <a:xfrm>
            <a:off x="355600" y="1536700"/>
            <a:ext cx="12293600" cy="7493000"/>
          </a:xfrm>
          <a:prstGeom prst="rect">
            <a:avLst/>
          </a:prstGeom>
        </p:spPr>
        <p:txBody>
          <a:bodyPr numCol="1" spcCol="38100">
            <a:normAutofit/>
          </a:bodyPr>
          <a:lstStyle/>
          <a:p>
            <a:pPr lvl="1">
              <a:defRPr sz="1800">
                <a:solidFill>
                  <a:srgbClr val="000000"/>
                </a:solidFill>
              </a:defRPr>
            </a:pPr>
            <a:r>
              <a:rPr sz="3800">
                <a:solidFill>
                  <a:srgbClr val="535353"/>
                </a:solidFill>
              </a:rPr>
              <a:t>Accede a las notas definidas por Google como vnd.google.notes</a:t>
            </a:r>
          </a:p>
          <a:p>
            <a:pPr lvl="1">
              <a:defRPr sz="1800">
                <a:solidFill>
                  <a:srgbClr val="000000"/>
                </a:solidFill>
              </a:defRPr>
            </a:pPr>
            <a:r>
              <a:rPr sz="3800">
                <a:solidFill>
                  <a:srgbClr val="535353"/>
                </a:solidFill>
              </a:rPr>
              <a:t>Usa la acciones EDIT, PICK, VIEW para si manipulación</a:t>
            </a:r>
          </a:p>
          <a:p>
            <a:pPr lvl="1">
              <a:defRPr sz="1800">
                <a:solidFill>
                  <a:srgbClr val="000000"/>
                </a:solidFill>
              </a:defRPr>
            </a:pPr>
            <a:r>
              <a:rPr sz="3800">
                <a:solidFill>
                  <a:srgbClr val="535353"/>
                </a:solidFill>
              </a:rPr>
              <a:t>Con INSERT le permite agregar nuevas notas</a:t>
            </a:r>
          </a:p>
          <a:p>
            <a:pPr lvl="1">
              <a:defRPr sz="1800">
                <a:solidFill>
                  <a:srgbClr val="000000"/>
                </a:solidFill>
              </a:defRPr>
            </a:pPr>
            <a:r>
              <a:rPr sz="3800">
                <a:solidFill>
                  <a:srgbClr val="535353"/>
                </a:solidFill>
              </a:rPr>
              <a:t>En su activity principal hace uso de la URI lo datos devuelto y un CURSOR para leer los datos a través de un Adapter e inflar la lista</a:t>
            </a:r>
          </a:p>
        </p:txBody>
      </p:sp>
    </p:spTree>
  </p:cSld>
  <p:clrMapOvr>
    <a:masterClrMapping/>
  </p:clrMapOvr>
  <p:transition spd="med">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EJ: LECTOR DE HTML	</a:t>
            </a:r>
          </a:p>
        </p:txBody>
      </p:sp>
      <p:sp>
        <p:nvSpPr>
          <p:cNvPr id="286" name="Shape 286"/>
          <p:cNvSpPr>
            <a:spLocks noGrp="1"/>
          </p:cNvSpPr>
          <p:nvPr>
            <p:ph type="body" idx="1"/>
          </p:nvPr>
        </p:nvSpPr>
        <p:spPr>
          <a:xfrm>
            <a:off x="355600" y="1536700"/>
            <a:ext cx="12293600" cy="7493000"/>
          </a:xfrm>
          <a:prstGeom prst="rect">
            <a:avLst/>
          </a:prstGeom>
        </p:spPr>
        <p:txBody>
          <a:bodyPr numCol="1" spcCol="38100">
            <a:normAutofit/>
          </a:bodyPr>
          <a:lstStyle/>
          <a:p>
            <a:pPr lvl="1">
              <a:defRPr sz="1800">
                <a:solidFill>
                  <a:srgbClr val="000000"/>
                </a:solidFill>
              </a:defRPr>
            </a:pPr>
            <a:r>
              <a:rPr sz="3800" dirty="0">
                <a:solidFill>
                  <a:srgbClr val="535353"/>
                </a:solidFill>
              </a:rPr>
              <a:t>Con los </a:t>
            </a:r>
            <a:r>
              <a:rPr sz="3800" dirty="0" err="1">
                <a:solidFill>
                  <a:srgbClr val="535353"/>
                </a:solidFill>
              </a:rPr>
              <a:t>filtros</a:t>
            </a:r>
            <a:r>
              <a:rPr sz="3800" dirty="0">
                <a:solidFill>
                  <a:srgbClr val="535353"/>
                </a:solidFill>
              </a:rPr>
              <a:t> </a:t>
            </a:r>
            <a:r>
              <a:rPr sz="3800" dirty="0" err="1">
                <a:solidFill>
                  <a:srgbClr val="535353"/>
                </a:solidFill>
              </a:rPr>
              <a:t>crearemos</a:t>
            </a:r>
            <a:r>
              <a:rPr sz="3800" dirty="0">
                <a:solidFill>
                  <a:srgbClr val="535353"/>
                </a:solidFill>
              </a:rPr>
              <a:t> </a:t>
            </a:r>
            <a:r>
              <a:rPr sz="3800" dirty="0" err="1">
                <a:solidFill>
                  <a:srgbClr val="535353"/>
                </a:solidFill>
              </a:rPr>
              <a:t>una</a:t>
            </a:r>
            <a:r>
              <a:rPr sz="3800" dirty="0">
                <a:solidFill>
                  <a:srgbClr val="535353"/>
                </a:solidFill>
              </a:rPr>
              <a:t> app </a:t>
            </a:r>
            <a:r>
              <a:rPr sz="3800" dirty="0" err="1">
                <a:solidFill>
                  <a:srgbClr val="535353"/>
                </a:solidFill>
              </a:rPr>
              <a:t>que</a:t>
            </a:r>
            <a:r>
              <a:rPr sz="3800" dirty="0">
                <a:solidFill>
                  <a:srgbClr val="535353"/>
                </a:solidFill>
              </a:rPr>
              <a:t> se </a:t>
            </a:r>
            <a:r>
              <a:rPr sz="3800" dirty="0" err="1">
                <a:solidFill>
                  <a:srgbClr val="535353"/>
                </a:solidFill>
              </a:rPr>
              <a:t>muestre</a:t>
            </a:r>
            <a:r>
              <a:rPr sz="3800" dirty="0">
                <a:solidFill>
                  <a:srgbClr val="535353"/>
                </a:solidFill>
              </a:rPr>
              <a:t> </a:t>
            </a:r>
            <a:r>
              <a:rPr sz="3800" dirty="0" err="1">
                <a:solidFill>
                  <a:srgbClr val="535353"/>
                </a:solidFill>
              </a:rPr>
              <a:t>como</a:t>
            </a:r>
            <a:r>
              <a:rPr sz="3800" dirty="0">
                <a:solidFill>
                  <a:srgbClr val="535353"/>
                </a:solidFill>
              </a:rPr>
              <a:t> </a:t>
            </a:r>
            <a:r>
              <a:rPr sz="3800" dirty="0" err="1">
                <a:solidFill>
                  <a:srgbClr val="535353"/>
                </a:solidFill>
              </a:rPr>
              <a:t>una</a:t>
            </a:r>
            <a:r>
              <a:rPr sz="3800" dirty="0">
                <a:solidFill>
                  <a:srgbClr val="535353"/>
                </a:solidFill>
              </a:rPr>
              <a:t> </a:t>
            </a:r>
            <a:r>
              <a:rPr sz="3800" dirty="0" err="1">
                <a:solidFill>
                  <a:srgbClr val="535353"/>
                </a:solidFill>
              </a:rPr>
              <a:t>opción</a:t>
            </a:r>
            <a:r>
              <a:rPr sz="3800" dirty="0">
                <a:solidFill>
                  <a:srgbClr val="535353"/>
                </a:solidFill>
              </a:rPr>
              <a:t> </a:t>
            </a:r>
            <a:r>
              <a:rPr sz="3800" dirty="0" err="1">
                <a:solidFill>
                  <a:srgbClr val="535353"/>
                </a:solidFill>
              </a:rPr>
              <a:t>más</a:t>
            </a:r>
            <a:r>
              <a:rPr sz="3800" dirty="0">
                <a:solidFill>
                  <a:srgbClr val="535353"/>
                </a:solidFill>
              </a:rPr>
              <a:t> en el </a:t>
            </a:r>
            <a:r>
              <a:rPr sz="3800" dirty="0" err="1">
                <a:solidFill>
                  <a:srgbClr val="535353"/>
                </a:solidFill>
              </a:rPr>
              <a:t>sistema</a:t>
            </a:r>
            <a:r>
              <a:rPr sz="3800" dirty="0">
                <a:solidFill>
                  <a:srgbClr val="535353"/>
                </a:solidFill>
              </a:rPr>
              <a:t> a la </a:t>
            </a:r>
            <a:r>
              <a:rPr sz="3800" dirty="0" err="1">
                <a:solidFill>
                  <a:srgbClr val="535353"/>
                </a:solidFill>
              </a:rPr>
              <a:t>hora</a:t>
            </a:r>
            <a:r>
              <a:rPr sz="3800" dirty="0">
                <a:solidFill>
                  <a:srgbClr val="535353"/>
                </a:solidFill>
              </a:rPr>
              <a:t> de leer URI </a:t>
            </a:r>
            <a:r>
              <a:rPr sz="3800" dirty="0" err="1">
                <a:solidFill>
                  <a:srgbClr val="535353"/>
                </a:solidFill>
              </a:rPr>
              <a:t>que</a:t>
            </a:r>
            <a:r>
              <a:rPr sz="3800" dirty="0">
                <a:solidFill>
                  <a:srgbClr val="535353"/>
                </a:solidFill>
              </a:rPr>
              <a:t> </a:t>
            </a:r>
            <a:r>
              <a:rPr sz="3800" dirty="0" err="1">
                <a:solidFill>
                  <a:srgbClr val="535353"/>
                </a:solidFill>
              </a:rPr>
              <a:t>sigan</a:t>
            </a:r>
            <a:r>
              <a:rPr sz="3800" dirty="0">
                <a:solidFill>
                  <a:srgbClr val="535353"/>
                </a:solidFill>
              </a:rPr>
              <a:t> el schema http.</a:t>
            </a:r>
          </a:p>
          <a:p>
            <a:pPr lvl="1">
              <a:defRPr sz="1800">
                <a:solidFill>
                  <a:srgbClr val="000000"/>
                </a:solidFill>
              </a:defRPr>
            </a:pPr>
            <a:r>
              <a:rPr sz="3800" dirty="0" err="1">
                <a:solidFill>
                  <a:srgbClr val="535353"/>
                </a:solidFill>
              </a:rPr>
              <a:t>Atiende</a:t>
            </a:r>
            <a:r>
              <a:rPr sz="3800" dirty="0">
                <a:solidFill>
                  <a:srgbClr val="535353"/>
                </a:solidFill>
              </a:rPr>
              <a:t> a Intents </a:t>
            </a:r>
            <a:r>
              <a:rPr sz="3800" dirty="0" err="1">
                <a:solidFill>
                  <a:srgbClr val="535353"/>
                </a:solidFill>
              </a:rPr>
              <a:t>implícitos</a:t>
            </a:r>
            <a:endParaRPr sz="3800" dirty="0">
              <a:solidFill>
                <a:srgbClr val="535353"/>
              </a:solidFill>
            </a:endParaRPr>
          </a:p>
          <a:p>
            <a:pPr lvl="1">
              <a:defRPr sz="1800">
                <a:solidFill>
                  <a:srgbClr val="000000"/>
                </a:solidFill>
              </a:defRPr>
            </a:pPr>
            <a:endParaRPr sz="3800" dirty="0">
              <a:solidFill>
                <a:srgbClr val="535353"/>
              </a:solidFill>
            </a:endParaRPr>
          </a:p>
          <a:p>
            <a:pPr lvl="1">
              <a:defRPr sz="1800">
                <a:solidFill>
                  <a:srgbClr val="000000"/>
                </a:solidFill>
              </a:defRPr>
            </a:pPr>
            <a:r>
              <a:rPr sz="3800" dirty="0" err="1">
                <a:solidFill>
                  <a:srgbClr val="535353"/>
                </a:solidFill>
              </a:rPr>
              <a:t>GitHub</a:t>
            </a:r>
            <a:r>
              <a:rPr sz="3800" dirty="0">
                <a:solidFill>
                  <a:srgbClr val="535353"/>
                </a:solidFill>
              </a:rPr>
              <a:t>: </a:t>
            </a:r>
            <a:r>
              <a:rPr sz="3800" dirty="0" err="1">
                <a:solidFill>
                  <a:srgbClr val="535353"/>
                </a:solidFill>
              </a:rPr>
              <a:t>Proyecto</a:t>
            </a:r>
            <a:r>
              <a:rPr sz="3800" dirty="0">
                <a:solidFill>
                  <a:srgbClr val="535353"/>
                </a:solidFill>
              </a:rPr>
              <a:t> </a:t>
            </a:r>
            <a:r>
              <a:rPr lang="en-US" sz="3800" dirty="0" smtClean="0">
                <a:solidFill>
                  <a:srgbClr val="535353"/>
                </a:solidFill>
              </a:rPr>
              <a:t>And</a:t>
            </a:r>
            <a:r>
              <a:rPr sz="3800" dirty="0" smtClean="0">
                <a:solidFill>
                  <a:srgbClr val="535353"/>
                </a:solidFill>
              </a:rPr>
              <a:t>03</a:t>
            </a:r>
            <a:endParaRPr sz="3800" dirty="0">
              <a:solidFill>
                <a:srgbClr val="535353"/>
              </a:solidFill>
            </a:endParaRPr>
          </a:p>
        </p:txBody>
      </p:sp>
    </p:spTree>
  </p:cSld>
  <p:clrMapOvr>
    <a:masterClrMapping/>
  </p:clrMapOvr>
  <p:transition spd="med">
    <p:dissolv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65"/>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Introducción al entorno</a:t>
            </a:r>
          </a:p>
        </p:txBody>
      </p:sp>
    </p:spTree>
  </p:cSld>
  <p:clrMapOvr>
    <a:masterClrMapping/>
  </p:clrMapOvr>
  <p:transition spd="med">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INTENTS y Activities	</a:t>
            </a:r>
          </a:p>
        </p:txBody>
      </p:sp>
      <p:sp>
        <p:nvSpPr>
          <p:cNvPr id="291" name="Shape 291"/>
          <p:cNvSpPr>
            <a:spLocks noGrp="1"/>
          </p:cNvSpPr>
          <p:nvPr>
            <p:ph type="body" idx="1"/>
          </p:nvPr>
        </p:nvSpPr>
        <p:spPr>
          <a:xfrm>
            <a:off x="355600" y="1536700"/>
            <a:ext cx="12293600" cy="7493000"/>
          </a:xfrm>
          <a:prstGeom prst="rect">
            <a:avLst/>
          </a:prstGeom>
        </p:spPr>
        <p:txBody>
          <a:bodyPr numCol="1" spcCol="38100">
            <a:normAutofit fontScale="92500"/>
          </a:bodyPr>
          <a:lstStyle/>
          <a:p>
            <a:pPr lvl="1">
              <a:defRPr sz="1800">
                <a:solidFill>
                  <a:srgbClr val="000000"/>
                </a:solidFill>
              </a:defRPr>
            </a:pPr>
            <a:r>
              <a:rPr sz="3800">
                <a:solidFill>
                  <a:srgbClr val="535353"/>
                </a:solidFill>
              </a:rPr>
              <a:t>Configuración de los Intents de forma programática</a:t>
            </a:r>
          </a:p>
          <a:p>
            <a:pPr lvl="1">
              <a:defRPr sz="1800">
                <a:solidFill>
                  <a:srgbClr val="000000"/>
                </a:solidFill>
              </a:defRPr>
            </a:pPr>
            <a:r>
              <a:rPr sz="3800">
                <a:solidFill>
                  <a:srgbClr val="535353"/>
                </a:solidFill>
              </a:rPr>
              <a:t>Usados para recibir información de vuelta de una activity</a:t>
            </a:r>
          </a:p>
          <a:p>
            <a:pPr lvl="1">
              <a:defRPr sz="1800">
                <a:solidFill>
                  <a:srgbClr val="000000"/>
                </a:solidFill>
              </a:defRPr>
            </a:pPr>
            <a:r>
              <a:rPr sz="3800">
                <a:solidFill>
                  <a:srgbClr val="535353"/>
                </a:solidFill>
              </a:rPr>
              <a:t>Las acciones, categorías y schemas son los mismos que en la definición de los filters.</a:t>
            </a:r>
          </a:p>
          <a:p>
            <a:pPr lvl="1">
              <a:defRPr sz="1800">
                <a:solidFill>
                  <a:srgbClr val="000000"/>
                </a:solidFill>
              </a:defRPr>
            </a:pPr>
            <a:r>
              <a:rPr sz="3800">
                <a:solidFill>
                  <a:srgbClr val="535353"/>
                </a:solidFill>
              </a:rPr>
              <a:t>Lanzamos las activities con startActivityForResult</a:t>
            </a:r>
          </a:p>
          <a:p>
            <a:pPr lvl="2">
              <a:defRPr sz="1800">
                <a:solidFill>
                  <a:srgbClr val="000000"/>
                </a:solidFill>
              </a:defRPr>
            </a:pPr>
            <a:r>
              <a:rPr sz="3800">
                <a:solidFill>
                  <a:srgbClr val="535353"/>
                </a:solidFill>
              </a:rPr>
              <a:t>arg0: el Intent</a:t>
            </a:r>
          </a:p>
          <a:p>
            <a:pPr lvl="2">
              <a:defRPr sz="1800">
                <a:solidFill>
                  <a:srgbClr val="000000"/>
                </a:solidFill>
              </a:defRPr>
            </a:pPr>
            <a:r>
              <a:rPr sz="3800">
                <a:solidFill>
                  <a:srgbClr val="535353"/>
                </a:solidFill>
              </a:rPr>
              <a:t>arg1: ID de la petición</a:t>
            </a:r>
          </a:p>
          <a:p>
            <a:pPr lvl="1">
              <a:defRPr sz="1800">
                <a:solidFill>
                  <a:srgbClr val="000000"/>
                </a:solidFill>
              </a:defRPr>
            </a:pPr>
            <a:r>
              <a:rPr sz="3800">
                <a:solidFill>
                  <a:srgbClr val="535353"/>
                </a:solidFill>
              </a:rPr>
              <a:t>Callback a la vuelta: onActivityResult</a:t>
            </a:r>
          </a:p>
        </p:txBody>
      </p:sp>
    </p:spTree>
  </p:cSld>
  <p:clrMapOvr>
    <a:masterClrMapping/>
  </p:clrMapOvr>
  <p:transition spd="med">
    <p:dissolv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Shape 295"/>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dirty="0" smtClean="0">
                <a:solidFill>
                  <a:srgbClr val="535353"/>
                </a:solidFill>
              </a:rPr>
              <a:t>EJ</a:t>
            </a:r>
            <a:r>
              <a:rPr lang="en-US" sz="7200" cap="all" dirty="0" smtClean="0">
                <a:solidFill>
                  <a:srgbClr val="535353"/>
                </a:solidFill>
              </a:rPr>
              <a:t>. </a:t>
            </a:r>
            <a:r>
              <a:rPr sz="7200" cap="all" dirty="0" smtClean="0">
                <a:solidFill>
                  <a:srgbClr val="535353"/>
                </a:solidFill>
              </a:rPr>
              <a:t>SELECTOR </a:t>
            </a:r>
            <a:r>
              <a:rPr sz="7200" cap="all" dirty="0">
                <a:solidFill>
                  <a:srgbClr val="535353"/>
                </a:solidFill>
              </a:rPr>
              <a:t>DE IMGs</a:t>
            </a:r>
          </a:p>
        </p:txBody>
      </p:sp>
      <p:sp>
        <p:nvSpPr>
          <p:cNvPr id="296" name="Shape 296"/>
          <p:cNvSpPr>
            <a:spLocks noGrp="1"/>
          </p:cNvSpPr>
          <p:nvPr>
            <p:ph type="body" idx="1"/>
          </p:nvPr>
        </p:nvSpPr>
        <p:spPr>
          <a:xfrm>
            <a:off x="355600" y="1536700"/>
            <a:ext cx="12293600" cy="7493000"/>
          </a:xfrm>
          <a:prstGeom prst="rect">
            <a:avLst/>
          </a:prstGeom>
        </p:spPr>
        <p:txBody>
          <a:bodyPr numCol="1" spcCol="38100">
            <a:normAutofit lnSpcReduction="10000"/>
          </a:bodyPr>
          <a:lstStyle/>
          <a:p>
            <a:pPr lvl="1">
              <a:defRPr sz="1800">
                <a:solidFill>
                  <a:srgbClr val="000000"/>
                </a:solidFill>
              </a:defRPr>
            </a:pPr>
            <a:r>
              <a:rPr sz="3800">
                <a:solidFill>
                  <a:srgbClr val="535353"/>
                </a:solidFill>
              </a:rPr>
              <a:t>Desarrollaremos desde 0 un picker de la galería muy sencillo</a:t>
            </a:r>
          </a:p>
          <a:p>
            <a:pPr lvl="1">
              <a:defRPr sz="1800">
                <a:solidFill>
                  <a:srgbClr val="000000"/>
                </a:solidFill>
              </a:defRPr>
            </a:pPr>
            <a:r>
              <a:rPr sz="3800">
                <a:solidFill>
                  <a:srgbClr val="535353"/>
                </a:solidFill>
              </a:rPr>
              <a:t>Usaremos la acción GET_CONTENT</a:t>
            </a:r>
          </a:p>
          <a:p>
            <a:pPr lvl="1">
              <a:defRPr sz="1800">
                <a:solidFill>
                  <a:srgbClr val="000000"/>
                </a:solidFill>
              </a:defRPr>
            </a:pPr>
            <a:r>
              <a:rPr sz="3800">
                <a:solidFill>
                  <a:srgbClr val="535353"/>
                </a:solidFill>
              </a:rPr>
              <a:t>Como mimeType image/*</a:t>
            </a:r>
          </a:p>
          <a:p>
            <a:pPr lvl="1">
              <a:defRPr sz="1800">
                <a:solidFill>
                  <a:srgbClr val="000000"/>
                </a:solidFill>
              </a:defRPr>
            </a:pPr>
            <a:r>
              <a:rPr sz="3800">
                <a:solidFill>
                  <a:srgbClr val="535353"/>
                </a:solidFill>
              </a:rPr>
              <a:t>La categoría adecuada es OPENABLE</a:t>
            </a:r>
          </a:p>
          <a:p>
            <a:pPr lvl="1">
              <a:defRPr sz="1800">
                <a:solidFill>
                  <a:srgbClr val="000000"/>
                </a:solidFill>
              </a:defRPr>
            </a:pPr>
            <a:r>
              <a:rPr sz="3800">
                <a:solidFill>
                  <a:srgbClr val="535353"/>
                </a:solidFill>
              </a:rPr>
              <a:t>En la UI</a:t>
            </a:r>
          </a:p>
          <a:p>
            <a:pPr lvl="2">
              <a:defRPr sz="1800">
                <a:solidFill>
                  <a:srgbClr val="000000"/>
                </a:solidFill>
              </a:defRPr>
            </a:pPr>
            <a:r>
              <a:rPr sz="3800">
                <a:solidFill>
                  <a:srgbClr val="535353"/>
                </a:solidFill>
              </a:rPr>
              <a:t>Button</a:t>
            </a:r>
          </a:p>
          <a:p>
            <a:pPr lvl="2">
              <a:defRPr sz="1800">
                <a:solidFill>
                  <a:srgbClr val="000000"/>
                </a:solidFill>
              </a:defRPr>
            </a:pPr>
            <a:r>
              <a:rPr sz="3800">
                <a:solidFill>
                  <a:srgbClr val="535353"/>
                </a:solidFill>
              </a:rPr>
              <a:t>ImageView</a:t>
            </a:r>
          </a:p>
        </p:txBody>
      </p:sp>
    </p:spTree>
  </p:cSld>
  <p:clrMapOvr>
    <a:masterClrMapping/>
  </p:clrMapOvr>
  <p:transition spd="med">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2.2 BROADCAST RECEIVERs</a:t>
            </a:r>
          </a:p>
        </p:txBody>
      </p:sp>
    </p:spTree>
  </p:cSld>
  <p:clrMapOvr>
    <a:masterClrMapping/>
  </p:clrMapOvr>
  <p:transition spd="med">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¿QUE ES UN BR?</a:t>
            </a:r>
          </a:p>
        </p:txBody>
      </p:sp>
      <p:sp>
        <p:nvSpPr>
          <p:cNvPr id="307" name="Shape 307"/>
          <p:cNvSpPr>
            <a:spLocks noGrp="1"/>
          </p:cNvSpPr>
          <p:nvPr>
            <p:ph type="body" idx="1"/>
          </p:nvPr>
        </p:nvSpPr>
        <p:spPr>
          <a:xfrm>
            <a:off x="355600" y="1536700"/>
            <a:ext cx="12293600" cy="7493000"/>
          </a:xfrm>
          <a:prstGeom prst="rect">
            <a:avLst/>
          </a:prstGeom>
        </p:spPr>
        <p:txBody>
          <a:bodyPr numCol="1" spcCol="38100">
            <a:normAutofit/>
          </a:bodyPr>
          <a:lstStyle/>
          <a:p>
            <a:pPr lvl="1">
              <a:defRPr sz="1800">
                <a:solidFill>
                  <a:srgbClr val="000000"/>
                </a:solidFill>
              </a:defRPr>
            </a:pPr>
            <a:r>
              <a:rPr sz="3800">
                <a:solidFill>
                  <a:srgbClr val="535353"/>
                </a:solidFill>
              </a:rPr>
              <a:t>Podemos entenderlo como un receptor de información de muchas de las cosas que pasan en el teléfono:</a:t>
            </a:r>
          </a:p>
          <a:p>
            <a:pPr lvl="2">
              <a:defRPr sz="1800">
                <a:solidFill>
                  <a:srgbClr val="000000"/>
                </a:solidFill>
              </a:defRPr>
            </a:pPr>
            <a:r>
              <a:rPr sz="3800">
                <a:solidFill>
                  <a:srgbClr val="535353"/>
                </a:solidFill>
              </a:rPr>
              <a:t>Envío de SMS</a:t>
            </a:r>
          </a:p>
          <a:p>
            <a:pPr lvl="2">
              <a:defRPr sz="1800">
                <a:solidFill>
                  <a:srgbClr val="000000"/>
                </a:solidFill>
              </a:defRPr>
            </a:pPr>
            <a:r>
              <a:rPr sz="3800">
                <a:solidFill>
                  <a:srgbClr val="535353"/>
                </a:solidFill>
              </a:rPr>
              <a:t>Llamadas recibidas</a:t>
            </a:r>
          </a:p>
          <a:p>
            <a:pPr lvl="2">
              <a:defRPr sz="1800">
                <a:solidFill>
                  <a:srgbClr val="000000"/>
                </a:solidFill>
              </a:defRPr>
            </a:pPr>
            <a:r>
              <a:rPr sz="3800">
                <a:solidFill>
                  <a:srgbClr val="535353"/>
                </a:solidFill>
              </a:rPr>
              <a:t>Estados de la batería</a:t>
            </a:r>
          </a:p>
          <a:p>
            <a:pPr lvl="2">
              <a:defRPr sz="1800">
                <a:solidFill>
                  <a:srgbClr val="000000"/>
                </a:solidFill>
              </a:defRPr>
            </a:pPr>
            <a:r>
              <a:rPr sz="3800">
                <a:solidFill>
                  <a:srgbClr val="535353"/>
                </a:solidFill>
              </a:rPr>
              <a:t>Conexiones bluethoot</a:t>
            </a:r>
          </a:p>
          <a:p>
            <a:pPr lvl="2">
              <a:defRPr sz="1800">
                <a:solidFill>
                  <a:srgbClr val="000000"/>
                </a:solidFill>
              </a:defRPr>
            </a:pPr>
            <a:r>
              <a:rPr sz="3800">
                <a:solidFill>
                  <a:srgbClr val="535353"/>
                </a:solidFill>
              </a:rPr>
              <a:t>....</a:t>
            </a:r>
          </a:p>
        </p:txBody>
      </p:sp>
    </p:spTree>
  </p:cSld>
  <p:clrMapOvr>
    <a:masterClrMapping/>
  </p:clrMapOvr>
  <p:transition spd="med">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Ejemplo de BR 	</a:t>
            </a:r>
          </a:p>
        </p:txBody>
      </p:sp>
      <p:sp>
        <p:nvSpPr>
          <p:cNvPr id="314" name="Shape 314"/>
          <p:cNvSpPr>
            <a:spLocks noGrp="1"/>
          </p:cNvSpPr>
          <p:nvPr>
            <p:ph type="body" idx="1"/>
          </p:nvPr>
        </p:nvSpPr>
        <p:spPr>
          <a:xfrm>
            <a:off x="355600" y="1536700"/>
            <a:ext cx="12293600" cy="7493000"/>
          </a:xfrm>
          <a:prstGeom prst="rect">
            <a:avLst/>
          </a:prstGeom>
        </p:spPr>
        <p:txBody>
          <a:bodyPr numCol="1" spcCol="38100">
            <a:normAutofit/>
          </a:bodyPr>
          <a:lstStyle/>
          <a:p>
            <a:pPr lvl="2">
              <a:defRPr sz="1800">
                <a:solidFill>
                  <a:srgbClr val="000000"/>
                </a:solidFill>
              </a:defRPr>
            </a:pPr>
            <a:r>
              <a:rPr sz="3800" dirty="0">
                <a:solidFill>
                  <a:srgbClr val="535353"/>
                </a:solidFill>
              </a:rPr>
              <a:t>Version </a:t>
            </a:r>
            <a:r>
              <a:rPr sz="3800" dirty="0" err="1">
                <a:solidFill>
                  <a:srgbClr val="535353"/>
                </a:solidFill>
              </a:rPr>
              <a:t>reducida</a:t>
            </a:r>
            <a:r>
              <a:rPr sz="3800" dirty="0">
                <a:solidFill>
                  <a:srgbClr val="535353"/>
                </a:solidFill>
              </a:rPr>
              <a:t> del </a:t>
            </a:r>
            <a:r>
              <a:rPr sz="3800" dirty="0" err="1">
                <a:solidFill>
                  <a:srgbClr val="535353"/>
                </a:solidFill>
              </a:rPr>
              <a:t>TrojanCalls</a:t>
            </a:r>
            <a:endParaRPr sz="3800" dirty="0">
              <a:solidFill>
                <a:srgbClr val="535353"/>
              </a:solidFill>
            </a:endParaRPr>
          </a:p>
          <a:p>
            <a:pPr lvl="3">
              <a:defRPr sz="1800">
                <a:solidFill>
                  <a:srgbClr val="000000"/>
                </a:solidFill>
              </a:defRPr>
            </a:pPr>
            <a:r>
              <a:rPr sz="3800" dirty="0">
                <a:solidFill>
                  <a:srgbClr val="535353"/>
                </a:solidFill>
              </a:rPr>
              <a:t>Para el </a:t>
            </a:r>
            <a:r>
              <a:rPr sz="3800" dirty="0" err="1">
                <a:solidFill>
                  <a:srgbClr val="535353"/>
                </a:solidFill>
              </a:rPr>
              <a:t>objetivo</a:t>
            </a:r>
            <a:r>
              <a:rPr sz="3800" dirty="0">
                <a:solidFill>
                  <a:srgbClr val="535353"/>
                </a:solidFill>
              </a:rPr>
              <a:t> del </a:t>
            </a:r>
            <a:r>
              <a:rPr sz="3800" dirty="0" err="1">
                <a:solidFill>
                  <a:srgbClr val="535353"/>
                </a:solidFill>
              </a:rPr>
              <a:t>curso</a:t>
            </a:r>
            <a:r>
              <a:rPr sz="3800" dirty="0">
                <a:solidFill>
                  <a:srgbClr val="535353"/>
                </a:solidFill>
              </a:rPr>
              <a:t> no </a:t>
            </a:r>
            <a:r>
              <a:rPr sz="3800" dirty="0" err="1">
                <a:solidFill>
                  <a:srgbClr val="535353"/>
                </a:solidFill>
              </a:rPr>
              <a:t>lleva</a:t>
            </a:r>
            <a:r>
              <a:rPr sz="3800" dirty="0">
                <a:solidFill>
                  <a:srgbClr val="535353"/>
                </a:solidFill>
              </a:rPr>
              <a:t> la parte de control de SMSs </a:t>
            </a:r>
            <a:r>
              <a:rPr sz="3800" dirty="0" err="1">
                <a:solidFill>
                  <a:srgbClr val="535353"/>
                </a:solidFill>
              </a:rPr>
              <a:t>ni</a:t>
            </a:r>
            <a:r>
              <a:rPr sz="3800" dirty="0">
                <a:solidFill>
                  <a:srgbClr val="535353"/>
                </a:solidFill>
              </a:rPr>
              <a:t> </a:t>
            </a:r>
            <a:r>
              <a:rPr sz="3800" dirty="0" err="1">
                <a:solidFill>
                  <a:srgbClr val="535353"/>
                </a:solidFill>
              </a:rPr>
              <a:t>similares</a:t>
            </a:r>
            <a:r>
              <a:rPr sz="3800" dirty="0">
                <a:solidFill>
                  <a:srgbClr val="535353"/>
                </a:solidFill>
              </a:rPr>
              <a:t> (el </a:t>
            </a:r>
            <a:r>
              <a:rPr sz="3800" dirty="0" err="1">
                <a:solidFill>
                  <a:srgbClr val="535353"/>
                </a:solidFill>
              </a:rPr>
              <a:t>código</a:t>
            </a:r>
            <a:r>
              <a:rPr sz="3800" dirty="0">
                <a:solidFill>
                  <a:srgbClr val="535353"/>
                </a:solidFill>
              </a:rPr>
              <a:t> </a:t>
            </a:r>
            <a:r>
              <a:rPr sz="3800" dirty="0" err="1">
                <a:solidFill>
                  <a:srgbClr val="535353"/>
                </a:solidFill>
              </a:rPr>
              <a:t>está</a:t>
            </a:r>
            <a:r>
              <a:rPr sz="3800" dirty="0">
                <a:solidFill>
                  <a:srgbClr val="535353"/>
                </a:solidFill>
              </a:rPr>
              <a:t> </a:t>
            </a:r>
            <a:r>
              <a:rPr sz="3800" dirty="0" err="1">
                <a:solidFill>
                  <a:srgbClr val="535353"/>
                </a:solidFill>
              </a:rPr>
              <a:t>disponible</a:t>
            </a:r>
            <a:r>
              <a:rPr sz="3800" dirty="0">
                <a:solidFill>
                  <a:srgbClr val="535353"/>
                </a:solidFill>
              </a:rPr>
              <a:t> en </a:t>
            </a:r>
            <a:r>
              <a:rPr sz="3800" dirty="0" err="1">
                <a:solidFill>
                  <a:srgbClr val="535353"/>
                </a:solidFill>
              </a:rPr>
              <a:t>muchas</a:t>
            </a:r>
            <a:r>
              <a:rPr sz="3800" dirty="0">
                <a:solidFill>
                  <a:srgbClr val="535353"/>
                </a:solidFill>
              </a:rPr>
              <a:t> webs)</a:t>
            </a:r>
          </a:p>
          <a:p>
            <a:pPr lvl="2">
              <a:buClrTx/>
              <a:buSzPct val="184210"/>
              <a:buAutoNum type="arabicPeriod"/>
              <a:defRPr sz="1800">
                <a:solidFill>
                  <a:srgbClr val="000000"/>
                </a:solidFill>
              </a:defRPr>
            </a:pPr>
            <a:r>
              <a:rPr sz="3800" dirty="0">
                <a:solidFill>
                  <a:srgbClr val="535353"/>
                </a:solidFill>
              </a:rPr>
              <a:t> Al </a:t>
            </a:r>
            <a:r>
              <a:rPr sz="3800" dirty="0" err="1">
                <a:solidFill>
                  <a:srgbClr val="535353"/>
                </a:solidFill>
              </a:rPr>
              <a:t>cargar</a:t>
            </a:r>
            <a:r>
              <a:rPr sz="3800" dirty="0">
                <a:solidFill>
                  <a:srgbClr val="535353"/>
                </a:solidFill>
              </a:rPr>
              <a:t> la Activity </a:t>
            </a:r>
            <a:r>
              <a:rPr sz="3800" dirty="0" err="1">
                <a:solidFill>
                  <a:srgbClr val="535353"/>
                </a:solidFill>
              </a:rPr>
              <a:t>registra</a:t>
            </a:r>
            <a:r>
              <a:rPr sz="3800" dirty="0">
                <a:solidFill>
                  <a:srgbClr val="535353"/>
                </a:solidFill>
              </a:rPr>
              <a:t> el BR de </a:t>
            </a:r>
            <a:r>
              <a:rPr sz="3800" dirty="0" err="1">
                <a:solidFill>
                  <a:srgbClr val="535353"/>
                </a:solidFill>
              </a:rPr>
              <a:t>fondo</a:t>
            </a:r>
            <a:r>
              <a:rPr sz="3800" dirty="0">
                <a:solidFill>
                  <a:srgbClr val="535353"/>
                </a:solidFill>
              </a:rPr>
              <a:t> (</a:t>
            </a:r>
            <a:r>
              <a:rPr sz="3800" dirty="0" err="1">
                <a:solidFill>
                  <a:srgbClr val="535353"/>
                </a:solidFill>
              </a:rPr>
              <a:t>transparante</a:t>
            </a:r>
            <a:r>
              <a:rPr sz="3800" dirty="0">
                <a:solidFill>
                  <a:srgbClr val="535353"/>
                </a:solidFill>
              </a:rPr>
              <a:t> </a:t>
            </a:r>
            <a:r>
              <a:rPr sz="3800" dirty="0" err="1">
                <a:solidFill>
                  <a:srgbClr val="535353"/>
                </a:solidFill>
              </a:rPr>
              <a:t>para</a:t>
            </a:r>
            <a:r>
              <a:rPr sz="3800" dirty="0">
                <a:solidFill>
                  <a:srgbClr val="535353"/>
                </a:solidFill>
              </a:rPr>
              <a:t> el </a:t>
            </a:r>
            <a:r>
              <a:rPr sz="3800" dirty="0" err="1">
                <a:solidFill>
                  <a:srgbClr val="535353"/>
                </a:solidFill>
              </a:rPr>
              <a:t>usuario</a:t>
            </a:r>
            <a:r>
              <a:rPr sz="3800" dirty="0">
                <a:solidFill>
                  <a:srgbClr val="535353"/>
                </a:solidFill>
              </a:rPr>
              <a:t>)</a:t>
            </a:r>
          </a:p>
          <a:p>
            <a:pPr lvl="2">
              <a:buClrTx/>
              <a:buSzPct val="184210"/>
              <a:buAutoNum type="arabicPeriod"/>
              <a:defRPr sz="1800">
                <a:solidFill>
                  <a:srgbClr val="000000"/>
                </a:solidFill>
              </a:defRPr>
            </a:pPr>
            <a:r>
              <a:rPr sz="3800" dirty="0">
                <a:solidFill>
                  <a:srgbClr val="535353"/>
                </a:solidFill>
              </a:rPr>
              <a:t> La </a:t>
            </a:r>
            <a:r>
              <a:rPr sz="3800" dirty="0" err="1">
                <a:solidFill>
                  <a:srgbClr val="535353"/>
                </a:solidFill>
              </a:rPr>
              <a:t>clase</a:t>
            </a:r>
            <a:r>
              <a:rPr sz="3800" dirty="0">
                <a:solidFill>
                  <a:srgbClr val="535353"/>
                </a:solidFill>
              </a:rPr>
              <a:t> </a:t>
            </a:r>
            <a:r>
              <a:rPr sz="3800" dirty="0" err="1">
                <a:solidFill>
                  <a:srgbClr val="535353"/>
                </a:solidFill>
              </a:rPr>
              <a:t>TrojanCall</a:t>
            </a:r>
            <a:r>
              <a:rPr sz="3800" dirty="0">
                <a:solidFill>
                  <a:srgbClr val="535353"/>
                </a:solidFill>
              </a:rPr>
              <a:t> </a:t>
            </a:r>
            <a:r>
              <a:rPr sz="3800" dirty="0" err="1">
                <a:solidFill>
                  <a:srgbClr val="535353"/>
                </a:solidFill>
              </a:rPr>
              <a:t>extiende</a:t>
            </a:r>
            <a:r>
              <a:rPr sz="3800" dirty="0">
                <a:solidFill>
                  <a:srgbClr val="535353"/>
                </a:solidFill>
              </a:rPr>
              <a:t> de BR</a:t>
            </a:r>
          </a:p>
          <a:p>
            <a:pPr lvl="2">
              <a:buClrTx/>
              <a:buSzPct val="184210"/>
              <a:buAutoNum type="arabicPeriod"/>
              <a:defRPr sz="1800">
                <a:solidFill>
                  <a:srgbClr val="000000"/>
                </a:solidFill>
              </a:defRPr>
            </a:pPr>
            <a:r>
              <a:rPr sz="3800" dirty="0">
                <a:solidFill>
                  <a:srgbClr val="535353"/>
                </a:solidFill>
              </a:rPr>
              <a:t> </a:t>
            </a:r>
            <a:r>
              <a:rPr sz="3800" dirty="0" err="1">
                <a:solidFill>
                  <a:srgbClr val="535353"/>
                </a:solidFill>
              </a:rPr>
              <a:t>Hace</a:t>
            </a:r>
            <a:r>
              <a:rPr sz="3800" dirty="0">
                <a:solidFill>
                  <a:srgbClr val="535353"/>
                </a:solidFill>
              </a:rPr>
              <a:t> </a:t>
            </a:r>
            <a:r>
              <a:rPr sz="3800" dirty="0" err="1">
                <a:solidFill>
                  <a:srgbClr val="535353"/>
                </a:solidFill>
              </a:rPr>
              <a:t>uso</a:t>
            </a:r>
            <a:r>
              <a:rPr sz="3800" dirty="0">
                <a:solidFill>
                  <a:srgbClr val="535353"/>
                </a:solidFill>
              </a:rPr>
              <a:t> de </a:t>
            </a:r>
            <a:r>
              <a:rPr sz="3800" dirty="0" err="1">
                <a:solidFill>
                  <a:srgbClr val="535353"/>
                </a:solidFill>
              </a:rPr>
              <a:t>las</a:t>
            </a:r>
            <a:r>
              <a:rPr sz="3800" dirty="0">
                <a:solidFill>
                  <a:srgbClr val="535353"/>
                </a:solidFill>
              </a:rPr>
              <a:t> APIs de </a:t>
            </a:r>
            <a:r>
              <a:rPr sz="3800" dirty="0" err="1">
                <a:solidFill>
                  <a:srgbClr val="535353"/>
                </a:solidFill>
              </a:rPr>
              <a:t>telefonía</a:t>
            </a:r>
            <a:r>
              <a:rPr sz="3800" dirty="0">
                <a:solidFill>
                  <a:srgbClr val="535353"/>
                </a:solidFill>
              </a:rPr>
              <a:t> </a:t>
            </a:r>
            <a:r>
              <a:rPr sz="3800" dirty="0" err="1">
                <a:solidFill>
                  <a:srgbClr val="535353"/>
                </a:solidFill>
              </a:rPr>
              <a:t>para</a:t>
            </a:r>
            <a:r>
              <a:rPr sz="3800" dirty="0">
                <a:solidFill>
                  <a:srgbClr val="535353"/>
                </a:solidFill>
              </a:rPr>
              <a:t> </a:t>
            </a:r>
            <a:r>
              <a:rPr sz="3800" dirty="0" err="1">
                <a:solidFill>
                  <a:srgbClr val="535353"/>
                </a:solidFill>
              </a:rPr>
              <a:t>acceder</a:t>
            </a:r>
            <a:r>
              <a:rPr sz="3800" dirty="0">
                <a:solidFill>
                  <a:srgbClr val="535353"/>
                </a:solidFill>
              </a:rPr>
              <a:t> a los </a:t>
            </a:r>
            <a:r>
              <a:rPr sz="3800" dirty="0" err="1">
                <a:solidFill>
                  <a:srgbClr val="535353"/>
                </a:solidFill>
              </a:rPr>
              <a:t>datos</a:t>
            </a:r>
            <a:r>
              <a:rPr sz="3800" dirty="0">
                <a:solidFill>
                  <a:srgbClr val="535353"/>
                </a:solidFill>
              </a:rPr>
              <a:t>.</a:t>
            </a:r>
          </a:p>
        </p:txBody>
      </p:sp>
    </p:spTree>
  </p:cSld>
  <p:clrMapOvr>
    <a:masterClrMapping/>
  </p:clrMapOvr>
  <p:transition spd="med">
    <p:dissolv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3 FRagments</a:t>
            </a:r>
          </a:p>
        </p:txBody>
      </p:sp>
      <p:sp>
        <p:nvSpPr>
          <p:cNvPr id="323" name="Shape 323"/>
          <p:cNvSpPr/>
          <p:nvPr/>
        </p:nvSpPr>
        <p:spPr>
          <a:xfrm>
            <a:off x="8902700" y="1778000"/>
            <a:ext cx="812800" cy="685800"/>
          </a:xfrm>
          <a:prstGeom prst="roundRect">
            <a:avLst>
              <a:gd name="adj" fmla="val 27778"/>
            </a:avLst>
          </a:prstGeom>
          <a:solidFill>
            <a:srgbClr val="808785"/>
          </a:solidFill>
          <a:ln w="12700">
            <a:miter lim="400000"/>
          </a:ln>
        </p:spPr>
        <p:txBody>
          <a:bodyPr lIns="50800" tIns="50800" rIns="50800" bIns="50800" anchor="ctr"/>
          <a:lstStyle/>
          <a:p>
            <a:pPr lvl="0">
              <a:defRPr sz="3600">
                <a:solidFill>
                  <a:srgbClr val="FFFFFF"/>
                </a:solidFill>
              </a:defRPr>
            </a:pPr>
            <a:endParaRPr/>
          </a:p>
        </p:txBody>
      </p:sp>
      <p:sp>
        <p:nvSpPr>
          <p:cNvPr id="324" name="Shape 324"/>
          <p:cNvSpPr/>
          <p:nvPr/>
        </p:nvSpPr>
        <p:spPr>
          <a:xfrm>
            <a:off x="4343400" y="1714500"/>
            <a:ext cx="1714500" cy="1346200"/>
          </a:xfrm>
          <a:prstGeom prst="roundRect">
            <a:avLst>
              <a:gd name="adj" fmla="val 14151"/>
            </a:avLst>
          </a:prstGeom>
          <a:solidFill>
            <a:srgbClr val="808785"/>
          </a:solidFill>
          <a:ln w="12700">
            <a:miter lim="400000"/>
          </a:ln>
        </p:spPr>
        <p:txBody>
          <a:bodyPr lIns="50800" tIns="50800" rIns="50800" bIns="50800" anchor="ctr"/>
          <a:lstStyle/>
          <a:p>
            <a:pPr lvl="0">
              <a:defRPr sz="3600">
                <a:solidFill>
                  <a:srgbClr val="FFFFFF"/>
                </a:solidFill>
              </a:defRPr>
            </a:pPr>
            <a:endParaRPr/>
          </a:p>
        </p:txBody>
      </p:sp>
      <p:sp>
        <p:nvSpPr>
          <p:cNvPr id="325" name="Shape 325"/>
          <p:cNvSpPr/>
          <p:nvPr/>
        </p:nvSpPr>
        <p:spPr>
          <a:xfrm>
            <a:off x="10185400" y="6032500"/>
            <a:ext cx="1714500" cy="1346200"/>
          </a:xfrm>
          <a:prstGeom prst="roundRect">
            <a:avLst>
              <a:gd name="adj" fmla="val 14151"/>
            </a:avLst>
          </a:prstGeom>
          <a:solidFill>
            <a:srgbClr val="808785"/>
          </a:solidFill>
          <a:ln w="12700">
            <a:miter lim="400000"/>
          </a:ln>
        </p:spPr>
        <p:txBody>
          <a:bodyPr lIns="50800" tIns="50800" rIns="50800" bIns="50800" anchor="ctr"/>
          <a:lstStyle/>
          <a:p>
            <a:pPr lvl="0">
              <a:defRPr sz="3600">
                <a:solidFill>
                  <a:srgbClr val="FFFFFF"/>
                </a:solidFill>
              </a:defRPr>
            </a:pPr>
            <a:endParaRPr/>
          </a:p>
        </p:txBody>
      </p:sp>
      <p:sp>
        <p:nvSpPr>
          <p:cNvPr id="326" name="Shape 326"/>
          <p:cNvSpPr/>
          <p:nvPr/>
        </p:nvSpPr>
        <p:spPr>
          <a:xfrm>
            <a:off x="3175000" y="7353300"/>
            <a:ext cx="711200" cy="1155700"/>
          </a:xfrm>
          <a:prstGeom prst="roundRect">
            <a:avLst>
              <a:gd name="adj" fmla="val 26786"/>
            </a:avLst>
          </a:prstGeom>
          <a:solidFill>
            <a:srgbClr val="808785"/>
          </a:solidFill>
          <a:ln w="12700">
            <a:miter lim="400000"/>
          </a:ln>
        </p:spPr>
        <p:txBody>
          <a:bodyPr lIns="50800" tIns="50800" rIns="50800" bIns="50800" anchor="ctr"/>
          <a:lstStyle/>
          <a:p>
            <a:pPr lvl="0">
              <a:defRPr sz="3600">
                <a:solidFill>
                  <a:srgbClr val="FFFFFF"/>
                </a:solidFill>
              </a:defRPr>
            </a:pPr>
            <a:endParaRPr/>
          </a:p>
        </p:txBody>
      </p:sp>
      <p:sp>
        <p:nvSpPr>
          <p:cNvPr id="327" name="Shape 327"/>
          <p:cNvSpPr/>
          <p:nvPr/>
        </p:nvSpPr>
        <p:spPr>
          <a:xfrm>
            <a:off x="1054100" y="3403600"/>
            <a:ext cx="1714500" cy="1155700"/>
          </a:xfrm>
          <a:prstGeom prst="roundRect">
            <a:avLst>
              <a:gd name="adj" fmla="val 16484"/>
            </a:avLst>
          </a:prstGeom>
          <a:solidFill>
            <a:srgbClr val="808785"/>
          </a:solidFill>
          <a:ln w="12700">
            <a:miter lim="400000"/>
          </a:ln>
        </p:spPr>
        <p:txBody>
          <a:bodyPr lIns="50800" tIns="50800" rIns="50800" bIns="50800" anchor="ctr"/>
          <a:lstStyle/>
          <a:p>
            <a:pPr lvl="0">
              <a:defRPr sz="3600">
                <a:solidFill>
                  <a:srgbClr val="FFFFFF"/>
                </a:solidFill>
              </a:defRPr>
            </a:pPr>
            <a:endParaRPr/>
          </a:p>
        </p:txBody>
      </p:sp>
      <p:sp>
        <p:nvSpPr>
          <p:cNvPr id="328" name="Shape 328"/>
          <p:cNvSpPr/>
          <p:nvPr/>
        </p:nvSpPr>
        <p:spPr>
          <a:xfrm>
            <a:off x="3843442" y="5461000"/>
            <a:ext cx="5308961"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Fragments everywhere....</a:t>
            </a:r>
          </a:p>
        </p:txBody>
      </p:sp>
    </p:spTree>
  </p:cSld>
  <p:clrMapOvr>
    <a:masterClrMapping/>
  </p:clrMapOvr>
  <p:transition spd="med">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Que es un fragment</a:t>
            </a:r>
          </a:p>
        </p:txBody>
      </p:sp>
      <p:sp>
        <p:nvSpPr>
          <p:cNvPr id="331" name="Shape 331"/>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84210"/>
              <a:buAutoNum type="arabicPeriod"/>
              <a:defRPr sz="1800">
                <a:solidFill>
                  <a:srgbClr val="000000"/>
                </a:solidFill>
              </a:defRPr>
            </a:pPr>
            <a:r>
              <a:rPr sz="3800">
                <a:solidFill>
                  <a:srgbClr val="535353"/>
                </a:solidFill>
              </a:rPr>
              <a:t> Podemos entender un fragment como una porción de la UI con comportamiento propio.</a:t>
            </a:r>
          </a:p>
          <a:p>
            <a:pPr lvl="2">
              <a:buClrTx/>
              <a:buSzPct val="125000"/>
              <a:defRPr sz="1800">
                <a:solidFill>
                  <a:srgbClr val="000000"/>
                </a:solidFill>
              </a:defRPr>
            </a:pPr>
            <a:r>
              <a:rPr sz="3800">
                <a:solidFill>
                  <a:srgbClr val="535353"/>
                </a:solidFill>
              </a:rPr>
              <a:t>Nos permite hacer diseños modulares</a:t>
            </a:r>
          </a:p>
          <a:p>
            <a:pPr lvl="2">
              <a:buClrTx/>
              <a:buSzPct val="125000"/>
              <a:defRPr sz="1800">
                <a:solidFill>
                  <a:srgbClr val="000000"/>
                </a:solidFill>
              </a:defRPr>
            </a:pPr>
            <a:r>
              <a:rPr sz="3800">
                <a:solidFill>
                  <a:srgbClr val="535353"/>
                </a:solidFill>
              </a:rPr>
              <a:t>Flexibles para varias pantallas de un forma especial</a:t>
            </a:r>
          </a:p>
          <a:p>
            <a:pPr lvl="2">
              <a:buClrTx/>
              <a:buSzPct val="125000"/>
              <a:defRPr sz="1800">
                <a:solidFill>
                  <a:srgbClr val="000000"/>
                </a:solidFill>
              </a:defRPr>
            </a:pPr>
            <a:r>
              <a:rPr sz="3800">
                <a:solidFill>
                  <a:srgbClr val="535353"/>
                </a:solidFill>
              </a:rPr>
              <a:t>Resusarlos a lo largo de varias activities</a:t>
            </a:r>
          </a:p>
          <a:p>
            <a:pPr lvl="2">
              <a:buClrTx/>
              <a:buSzPct val="125000"/>
              <a:defRPr sz="1800">
                <a:solidFill>
                  <a:srgbClr val="000000"/>
                </a:solidFill>
              </a:defRPr>
            </a:pPr>
            <a:r>
              <a:rPr sz="3800">
                <a:solidFill>
                  <a:srgbClr val="535353"/>
                </a:solidFill>
              </a:rPr>
              <a:t>Tienen su propio ciclo de vida</a:t>
            </a:r>
          </a:p>
          <a:p>
            <a:pPr lvl="2">
              <a:buClrTx/>
              <a:buSzPct val="125000"/>
              <a:defRPr sz="1800">
                <a:solidFill>
                  <a:srgbClr val="000000"/>
                </a:solidFill>
              </a:defRPr>
            </a:pPr>
            <a:r>
              <a:rPr sz="3800">
                <a:solidFill>
                  <a:srgbClr val="535353"/>
                </a:solidFill>
              </a:rPr>
              <a:t>Tipos predeterminados. También podemos crearlos de 0.</a:t>
            </a:r>
          </a:p>
        </p:txBody>
      </p:sp>
    </p:spTree>
  </p:cSld>
  <p:clrMapOvr>
    <a:masterClrMapping/>
  </p:clrMapOvr>
  <p:transition spd="med">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Que es un fragment</a:t>
            </a:r>
          </a:p>
        </p:txBody>
      </p:sp>
      <p:pic>
        <p:nvPicPr>
          <p:cNvPr id="338" name="droppedImage.png"/>
          <p:cNvPicPr/>
          <p:nvPr/>
        </p:nvPicPr>
        <p:blipFill>
          <a:blip r:embed="rId2">
            <a:extLst/>
          </a:blip>
          <a:stretch>
            <a:fillRect/>
          </a:stretch>
        </p:blipFill>
        <p:spPr>
          <a:xfrm>
            <a:off x="647700" y="2197100"/>
            <a:ext cx="10858500" cy="6263028"/>
          </a:xfrm>
          <a:prstGeom prst="rect">
            <a:avLst/>
          </a:prstGeom>
          <a:ln w="12700">
            <a:miter lim="400000"/>
          </a:ln>
        </p:spPr>
      </p:pic>
      <p:pic>
        <p:nvPicPr>
          <p:cNvPr id="339" name="Picture 338"/>
          <p:cNvPicPr/>
          <p:nvPr/>
        </p:nvPicPr>
        <p:blipFill>
          <a:blip r:embed="rId3">
            <a:extLst/>
          </a:blip>
          <a:stretch>
            <a:fillRect/>
          </a:stretch>
        </p:blipFill>
        <p:spPr>
          <a:xfrm>
            <a:off x="1905000" y="7315200"/>
            <a:ext cx="3175000" cy="914400"/>
          </a:xfrm>
          <a:prstGeom prst="rect">
            <a:avLst/>
          </a:prstGeom>
        </p:spPr>
      </p:pic>
      <p:pic>
        <p:nvPicPr>
          <p:cNvPr id="341" name="Picture 340"/>
          <p:cNvPicPr/>
          <p:nvPr/>
        </p:nvPicPr>
        <p:blipFill>
          <a:blip r:embed="rId4">
            <a:extLst/>
          </a:blip>
          <a:stretch>
            <a:fillRect/>
          </a:stretch>
        </p:blipFill>
        <p:spPr>
          <a:xfrm>
            <a:off x="6527800" y="7315200"/>
            <a:ext cx="2311400" cy="914400"/>
          </a:xfrm>
          <a:prstGeom prst="rect">
            <a:avLst/>
          </a:prstGeom>
        </p:spPr>
      </p:pic>
      <p:pic>
        <p:nvPicPr>
          <p:cNvPr id="343" name="Picture 342"/>
          <p:cNvPicPr/>
          <p:nvPr/>
        </p:nvPicPr>
        <p:blipFill>
          <a:blip r:embed="rId4">
            <a:extLst/>
          </a:blip>
          <a:stretch>
            <a:fillRect/>
          </a:stretch>
        </p:blipFill>
        <p:spPr>
          <a:xfrm>
            <a:off x="8978900" y="7315200"/>
            <a:ext cx="2311400" cy="914400"/>
          </a:xfrm>
          <a:prstGeom prst="rect">
            <a:avLst/>
          </a:prstGeom>
        </p:spPr>
      </p:pic>
    </p:spTree>
  </p:cSld>
  <p:clrMapOvr>
    <a:masterClrMapping/>
  </p:clrMapOvr>
  <p:transition spd="med">
    <p:dissolv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Ciclo de Vida</a:t>
            </a:r>
          </a:p>
        </p:txBody>
      </p:sp>
      <p:pic>
        <p:nvPicPr>
          <p:cNvPr id="349" name="droppedImage.png"/>
          <p:cNvPicPr/>
          <p:nvPr/>
        </p:nvPicPr>
        <p:blipFill rotWithShape="1">
          <a:blip r:embed="rId2">
            <a:extLst/>
          </a:blip>
          <a:srcRect r="-25830" b="48110"/>
          <a:stretch/>
        </p:blipFill>
        <p:spPr>
          <a:xfrm>
            <a:off x="453728" y="1564432"/>
            <a:ext cx="6840760" cy="7416824"/>
          </a:xfrm>
          <a:prstGeom prst="rect">
            <a:avLst/>
          </a:prstGeom>
          <a:ln w="12700">
            <a:miter lim="400000"/>
          </a:ln>
        </p:spPr>
      </p:pic>
      <p:pic>
        <p:nvPicPr>
          <p:cNvPr id="6" name="droppedImage.png"/>
          <p:cNvPicPr/>
          <p:nvPr/>
        </p:nvPicPr>
        <p:blipFill rotWithShape="1">
          <a:blip r:embed="rId2">
            <a:extLst/>
          </a:blip>
          <a:srcRect l="-73219" t="43962" r="-73219"/>
          <a:stretch/>
        </p:blipFill>
        <p:spPr>
          <a:xfrm>
            <a:off x="3550072" y="1564432"/>
            <a:ext cx="11377264" cy="7381530"/>
          </a:xfrm>
          <a:prstGeom prst="rect">
            <a:avLst/>
          </a:prstGeom>
          <a:ln w="12700">
            <a:miter lim="400000"/>
          </a:ln>
        </p:spPr>
      </p:pic>
    </p:spTree>
  </p:cSld>
  <p:clrMapOvr>
    <a:masterClrMapping/>
  </p:clrMapOvr>
  <p:transition spd="med">
    <p:dissolv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Naturaleza</a:t>
            </a:r>
          </a:p>
        </p:txBody>
      </p:sp>
      <p:sp>
        <p:nvSpPr>
          <p:cNvPr id="352" name="Shape 352"/>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Aparecen en API Level 11 por necesidades de diseño</a:t>
            </a:r>
          </a:p>
          <a:p>
            <a:pPr lvl="0">
              <a:buClrTx/>
              <a:buSzPct val="125000"/>
              <a:defRPr sz="1800">
                <a:solidFill>
                  <a:srgbClr val="000000"/>
                </a:solidFill>
              </a:defRPr>
            </a:pPr>
            <a:r>
              <a:rPr sz="3800">
                <a:solidFill>
                  <a:srgbClr val="535353"/>
                </a:solidFill>
              </a:rPr>
              <a:t>Nuevos componentes para las tablets</a:t>
            </a:r>
          </a:p>
          <a:p>
            <a:pPr lvl="1">
              <a:buClrTx/>
              <a:buSzPct val="125000"/>
              <a:defRPr sz="1800">
                <a:solidFill>
                  <a:srgbClr val="000000"/>
                </a:solidFill>
              </a:defRPr>
            </a:pPr>
            <a:r>
              <a:rPr sz="3800">
                <a:solidFill>
                  <a:srgbClr val="535353"/>
                </a:solidFill>
              </a:rPr>
              <a:t>Necesidad de crear aplicaciones híbridas</a:t>
            </a:r>
          </a:p>
          <a:p>
            <a:pPr lvl="1">
              <a:buClrTx/>
              <a:buSzPct val="125000"/>
              <a:defRPr sz="1800">
                <a:solidFill>
                  <a:srgbClr val="000000"/>
                </a:solidFill>
              </a:defRPr>
            </a:pPr>
            <a:r>
              <a:rPr sz="3800">
                <a:solidFill>
                  <a:srgbClr val="535353"/>
                </a:solidFill>
              </a:rPr>
              <a:t>Optimar los recursos en todos los dispositivos</a:t>
            </a:r>
          </a:p>
          <a:p>
            <a:pPr lvl="0">
              <a:buClrTx/>
              <a:buSzPct val="125000"/>
              <a:defRPr sz="1800">
                <a:solidFill>
                  <a:srgbClr val="000000"/>
                </a:solidFill>
              </a:defRPr>
            </a:pPr>
            <a:r>
              <a:rPr sz="3800">
                <a:solidFill>
                  <a:srgbClr val="535353"/>
                </a:solidFill>
              </a:rPr>
              <a:t>Compatibilidad inicial hasta Level 9</a:t>
            </a:r>
          </a:p>
          <a:p>
            <a:pPr lvl="0">
              <a:buClrTx/>
              <a:buSzPct val="125000"/>
              <a:defRPr sz="1800">
                <a:solidFill>
                  <a:srgbClr val="000000"/>
                </a:solidFill>
              </a:defRPr>
            </a:pPr>
            <a:r>
              <a:rPr sz="3800">
                <a:solidFill>
                  <a:srgbClr val="535353"/>
                </a:solidFill>
              </a:rPr>
              <a:t>Con la librería de dependencia podemos llegar hasta el Level 4</a:t>
            </a:r>
          </a:p>
        </p:txBody>
      </p:sp>
    </p:spTree>
  </p:cSld>
  <p:clrMapOvr>
    <a:masterClrMapping/>
  </p:clrMapOvr>
  <p:transition spd="med">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¿Que es Android?	</a:t>
            </a:r>
          </a:p>
        </p:txBody>
      </p:sp>
      <p:sp>
        <p:nvSpPr>
          <p:cNvPr id="70" name="Shape 70"/>
          <p:cNvSpPr>
            <a:spLocks noGrp="1"/>
          </p:cNvSpPr>
          <p:nvPr>
            <p:ph type="body" idx="1"/>
          </p:nvPr>
        </p:nvSpPr>
        <p:spPr>
          <a:xfrm>
            <a:off x="355600" y="1536700"/>
            <a:ext cx="12293600" cy="7493000"/>
          </a:xfrm>
          <a:prstGeom prst="rect">
            <a:avLst/>
          </a:prstGeom>
        </p:spPr>
        <p:txBody>
          <a:bodyPr numCol="1" spcCol="38100">
            <a:normAutofit/>
          </a:bodyPr>
          <a:lstStyle/>
          <a:p>
            <a:pPr lvl="0">
              <a:defRPr sz="1800">
                <a:solidFill>
                  <a:srgbClr val="000000"/>
                </a:solidFill>
              </a:defRPr>
            </a:pPr>
            <a:r>
              <a:rPr sz="3800">
                <a:solidFill>
                  <a:srgbClr val="535353"/>
                </a:solidFill>
              </a:rPr>
              <a:t>Plataforma abierta para el desarrollo de aplicaciones ¿móviles?</a:t>
            </a:r>
          </a:p>
          <a:p>
            <a:pPr lvl="1">
              <a:defRPr sz="1800">
                <a:solidFill>
                  <a:srgbClr val="000000"/>
                </a:solidFill>
              </a:defRPr>
            </a:pPr>
            <a:r>
              <a:rPr sz="3800">
                <a:solidFill>
                  <a:srgbClr val="535353"/>
                </a:solidFill>
              </a:rPr>
              <a:t>Sistema operativo de alto nivel, Android. </a:t>
            </a:r>
          </a:p>
          <a:p>
            <a:pPr lvl="1">
              <a:defRPr sz="1800">
                <a:solidFill>
                  <a:srgbClr val="000000"/>
                </a:solidFill>
              </a:defRPr>
            </a:pPr>
            <a:r>
              <a:rPr sz="3800">
                <a:solidFill>
                  <a:srgbClr val="535353"/>
                </a:solidFill>
              </a:rPr>
              <a:t>SDK a dos niveles, desarrollo de apps y NDK</a:t>
            </a:r>
          </a:p>
          <a:p>
            <a:pPr lvl="1">
              <a:defRPr sz="1800">
                <a:solidFill>
                  <a:srgbClr val="000000"/>
                </a:solidFill>
              </a:defRPr>
            </a:pPr>
            <a:r>
              <a:rPr sz="3800">
                <a:solidFill>
                  <a:srgbClr val="535353"/>
                </a:solidFill>
              </a:rPr>
              <a:t>Teléfonos, tablets, TV y sistemas empotrados.</a:t>
            </a:r>
          </a:p>
          <a:p>
            <a:pPr lvl="0">
              <a:defRPr sz="1800">
                <a:solidFill>
                  <a:srgbClr val="000000"/>
                </a:solidFill>
              </a:defRPr>
            </a:pPr>
            <a:endParaRPr sz="3800">
              <a:solidFill>
                <a:srgbClr val="535353"/>
              </a:solidFill>
            </a:endParaRPr>
          </a:p>
          <a:p>
            <a:pPr lvl="0">
              <a:defRPr sz="1800">
                <a:solidFill>
                  <a:srgbClr val="000000"/>
                </a:solidFill>
              </a:defRPr>
            </a:pPr>
            <a:r>
              <a:rPr sz="3800">
                <a:solidFill>
                  <a:srgbClr val="535353"/>
                </a:solidFill>
              </a:rPr>
              <a:t>Inspirado en los replicantes de BladeRunner (Nexus-6) de ahi su nombre, por el famoso Andy de la novela.</a:t>
            </a:r>
          </a:p>
        </p:txBody>
      </p:sp>
    </p:spTree>
  </p:cSld>
  <p:clrMapOvr>
    <a:masterClrMapping/>
  </p:clrMapOvr>
  <p:transition spd="med">
    <p:dissolv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principales obejtos	</a:t>
            </a:r>
          </a:p>
        </p:txBody>
      </p:sp>
      <p:sp>
        <p:nvSpPr>
          <p:cNvPr id="357" name="Shape 357"/>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FragmentActivity</a:t>
            </a:r>
          </a:p>
          <a:p>
            <a:pPr lvl="1">
              <a:buClrTx/>
              <a:buSzPct val="125000"/>
              <a:defRPr sz="1800">
                <a:solidFill>
                  <a:srgbClr val="000000"/>
                </a:solidFill>
              </a:defRPr>
            </a:pPr>
            <a:r>
              <a:rPr sz="3800">
                <a:solidFill>
                  <a:srgbClr val="535353"/>
                </a:solidFill>
              </a:rPr>
              <a:t>Uno de los más importantes. De el heredan el FragmentList o el FragmentDialog</a:t>
            </a:r>
          </a:p>
          <a:p>
            <a:pPr lvl="0">
              <a:buClrTx/>
              <a:buSzPct val="125000"/>
              <a:defRPr sz="1800">
                <a:solidFill>
                  <a:srgbClr val="000000"/>
                </a:solidFill>
              </a:defRPr>
            </a:pPr>
            <a:r>
              <a:rPr sz="3800">
                <a:solidFill>
                  <a:srgbClr val="535353"/>
                </a:solidFill>
              </a:rPr>
              <a:t>FragmentManger que nos permite trabajar y acceder a estos.</a:t>
            </a:r>
          </a:p>
          <a:p>
            <a:pPr lvl="0">
              <a:buClrTx/>
              <a:buSzPct val="125000"/>
              <a:defRPr sz="1800">
                <a:solidFill>
                  <a:srgbClr val="000000"/>
                </a:solidFill>
              </a:defRPr>
            </a:pPr>
            <a:r>
              <a:rPr sz="3800">
                <a:solidFill>
                  <a:srgbClr val="535353"/>
                </a:solidFill>
              </a:rPr>
              <a:t>FragmentTransactions nos deja intercambian fragments sin recargar toda la vista. Gran avance en Android.</a:t>
            </a:r>
          </a:p>
          <a:p>
            <a:pPr lvl="0">
              <a:buClrTx/>
              <a:buSzPct val="125000"/>
              <a:defRPr sz="1800">
                <a:solidFill>
                  <a:srgbClr val="000000"/>
                </a:solidFill>
              </a:defRPr>
            </a:pPr>
            <a:r>
              <a:rPr sz="3800">
                <a:solidFill>
                  <a:srgbClr val="535353"/>
                </a:solidFill>
              </a:rPr>
              <a:t>Fragment ... el master. Si queremos crear nuestro propio fragment debemos extender de él.</a:t>
            </a:r>
          </a:p>
        </p:txBody>
      </p:sp>
    </p:spTree>
  </p:cSld>
  <p:clrMapOvr>
    <a:masterClrMapping/>
  </p:clrMapOvr>
  <p:transition spd="med">
    <p:dissolv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USO</a:t>
            </a:r>
          </a:p>
        </p:txBody>
      </p:sp>
      <p:sp>
        <p:nvSpPr>
          <p:cNvPr id="362" name="Shape 362"/>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Se pueden crear de forma programática a través del Fragmente Manager</a:t>
            </a:r>
          </a:p>
          <a:p>
            <a:pPr lvl="0">
              <a:buClrTx/>
              <a:buSzPct val="125000"/>
              <a:defRPr sz="1800">
                <a:solidFill>
                  <a:srgbClr val="000000"/>
                </a:solidFill>
              </a:defRPr>
            </a:pPr>
            <a:r>
              <a:rPr sz="3800">
                <a:solidFill>
                  <a:srgbClr val="535353"/>
                </a:solidFill>
              </a:rPr>
              <a:t>O podemos introducirlos en un layout de una Activity y acceder de forma similar a un recurso cualquiera.</a:t>
            </a:r>
          </a:p>
          <a:p>
            <a:pPr lvl="0">
              <a:buClrTx/>
              <a:buSzPct val="125000"/>
              <a:defRPr sz="1800">
                <a:solidFill>
                  <a:srgbClr val="000000"/>
                </a:solidFill>
              </a:defRPr>
            </a:pPr>
            <a:r>
              <a:rPr sz="3800">
                <a:solidFill>
                  <a:srgbClr val="535353"/>
                </a:solidFill>
              </a:rPr>
              <a:t>Dentro de la UI, igual que las vistas los podemos rescatar una vez cargados con findFragmentByTag</a:t>
            </a:r>
          </a:p>
        </p:txBody>
      </p:sp>
    </p:spTree>
  </p:cSld>
  <p:clrMapOvr>
    <a:masterClrMapping/>
  </p:clrMapOvr>
  <p:transition spd="med">
    <p:dissolv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Dialog Fragment	</a:t>
            </a:r>
          </a:p>
        </p:txBody>
      </p:sp>
      <p:sp>
        <p:nvSpPr>
          <p:cNvPr id="367" name="Shape 367"/>
          <p:cNvSpPr>
            <a:spLocks noGrp="1"/>
          </p:cNvSpPr>
          <p:nvPr>
            <p:ph type="body" idx="1"/>
          </p:nvPr>
        </p:nvSpPr>
        <p:spPr>
          <a:xfrm>
            <a:off x="355600" y="16129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El antiguo showDialog está deprecado</a:t>
            </a:r>
          </a:p>
          <a:p>
            <a:pPr lvl="0">
              <a:buClrTx/>
              <a:buSzPct val="125000"/>
              <a:defRPr sz="1800">
                <a:solidFill>
                  <a:srgbClr val="000000"/>
                </a:solidFill>
              </a:defRPr>
            </a:pPr>
            <a:r>
              <a:rPr sz="3800">
                <a:solidFill>
                  <a:srgbClr val="535353"/>
                </a:solidFill>
              </a:rPr>
              <a:t>Se muestra siempre flotante por encima de la interfaz</a:t>
            </a:r>
            <a:endParaRPr sz="1200">
              <a:latin typeface="Times Roman"/>
              <a:ea typeface="Times Roman"/>
              <a:cs typeface="Times Roman"/>
              <a:sym typeface="Times Roman"/>
            </a:endParaRPr>
          </a:p>
          <a:p>
            <a:pPr lvl="0">
              <a:buClrTx/>
              <a:buSzPct val="125000"/>
              <a:defRPr sz="1800">
                <a:solidFill>
                  <a:srgbClr val="000000"/>
                </a:solidFill>
              </a:defRPr>
            </a:pPr>
            <a:endParaRPr sz="1200">
              <a:latin typeface="Times Roman"/>
              <a:ea typeface="Times Roman"/>
              <a:cs typeface="Times Roman"/>
              <a:sym typeface="Times Roman"/>
            </a:endParaRPr>
          </a:p>
        </p:txBody>
      </p:sp>
      <p:pic>
        <p:nvPicPr>
          <p:cNvPr id="370" name="droppedImage.png"/>
          <p:cNvPicPr/>
          <p:nvPr/>
        </p:nvPicPr>
        <p:blipFill>
          <a:blip r:embed="rId2">
            <a:extLst/>
          </a:blip>
          <a:stretch>
            <a:fillRect/>
          </a:stretch>
        </p:blipFill>
        <p:spPr>
          <a:xfrm>
            <a:off x="2441009" y="4889500"/>
            <a:ext cx="8417491" cy="4267200"/>
          </a:xfrm>
          <a:prstGeom prst="rect">
            <a:avLst/>
          </a:prstGeom>
          <a:ln w="12700">
            <a:miter lim="400000"/>
          </a:ln>
        </p:spPr>
      </p:pic>
    </p:spTree>
  </p:cSld>
  <p:clrMapOvr>
    <a:masterClrMapping/>
  </p:clrMapOvr>
  <p:transition spd="med">
    <p:dissolv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List fragments</a:t>
            </a:r>
          </a:p>
        </p:txBody>
      </p:sp>
      <p:sp>
        <p:nvSpPr>
          <p:cNvPr id="373" name="Shape 373"/>
          <p:cNvSpPr>
            <a:spLocks noGrp="1"/>
          </p:cNvSpPr>
          <p:nvPr>
            <p:ph type="body" idx="1"/>
          </p:nvPr>
        </p:nvSpPr>
        <p:spPr>
          <a:xfrm>
            <a:off x="355600" y="16129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Igual que las listas pero con nuestros propios adapters y vistas.</a:t>
            </a:r>
          </a:p>
          <a:p>
            <a:pPr lvl="0">
              <a:buClrTx/>
              <a:buSzPct val="125000"/>
              <a:defRPr sz="1800">
                <a:solidFill>
                  <a:srgbClr val="000000"/>
                </a:solidFill>
              </a:defRPr>
            </a:pPr>
            <a:r>
              <a:rPr sz="3800">
                <a:solidFill>
                  <a:srgbClr val="535353"/>
                </a:solidFill>
              </a:rPr>
              <a:t>Posibilidad de tener two-pane.</a:t>
            </a:r>
            <a:endParaRPr sz="1200">
              <a:latin typeface="Times Roman"/>
              <a:ea typeface="Times Roman"/>
              <a:cs typeface="Times Roman"/>
              <a:sym typeface="Times Roman"/>
            </a:endParaRPr>
          </a:p>
          <a:p>
            <a:pPr lvl="0">
              <a:buClrTx/>
              <a:buSzPct val="125000"/>
              <a:defRPr sz="1800">
                <a:solidFill>
                  <a:srgbClr val="000000"/>
                </a:solidFill>
              </a:defRPr>
            </a:pPr>
            <a:endParaRPr sz="1200">
              <a:latin typeface="Times Roman"/>
              <a:ea typeface="Times Roman"/>
              <a:cs typeface="Times Roman"/>
              <a:sym typeface="Times Roman"/>
            </a:endParaRPr>
          </a:p>
        </p:txBody>
      </p:sp>
      <p:pic>
        <p:nvPicPr>
          <p:cNvPr id="376" name="droppedImage.png"/>
          <p:cNvPicPr/>
          <p:nvPr/>
        </p:nvPicPr>
        <p:blipFill>
          <a:blip r:embed="rId2">
            <a:extLst/>
          </a:blip>
          <a:stretch>
            <a:fillRect/>
          </a:stretch>
        </p:blipFill>
        <p:spPr>
          <a:xfrm>
            <a:off x="4076700" y="4588768"/>
            <a:ext cx="5715000" cy="4889500"/>
          </a:xfrm>
          <a:prstGeom prst="rect">
            <a:avLst/>
          </a:prstGeom>
          <a:ln w="12700">
            <a:miter lim="400000"/>
          </a:ln>
        </p:spPr>
      </p:pic>
    </p:spTree>
  </p:cSld>
  <p:clrMapOvr>
    <a:masterClrMapping/>
  </p:clrMapOvr>
  <p:transition spd="med">
    <p:dissolv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4 Conexiones de red</a:t>
            </a:r>
          </a:p>
        </p:txBody>
      </p:sp>
    </p:spTree>
  </p:cSld>
  <p:clrMapOvr>
    <a:masterClrMapping/>
  </p:clrMapOvr>
  <p:transition spd="med">
    <p:dissolv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HTTPURLConnection</a:t>
            </a:r>
          </a:p>
        </p:txBody>
      </p:sp>
      <p:sp>
        <p:nvSpPr>
          <p:cNvPr id="383" name="Shape 383"/>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Modelo clásico</a:t>
            </a:r>
          </a:p>
          <a:p>
            <a:pPr lvl="0">
              <a:buClrTx/>
              <a:buSzPct val="125000"/>
              <a:defRPr sz="1800">
                <a:solidFill>
                  <a:srgbClr val="000000"/>
                </a:solidFill>
              </a:defRPr>
            </a:pPr>
            <a:r>
              <a:rPr sz="3800">
                <a:solidFill>
                  <a:srgbClr val="535353"/>
                </a:solidFill>
              </a:rPr>
              <a:t>Envío de petición basado en URL</a:t>
            </a:r>
          </a:p>
          <a:p>
            <a:pPr lvl="0">
              <a:buClrTx/>
              <a:buSzPct val="125000"/>
              <a:defRPr sz="1800">
                <a:solidFill>
                  <a:srgbClr val="000000"/>
                </a:solidFill>
              </a:defRPr>
            </a:pPr>
            <a:r>
              <a:rPr sz="3800">
                <a:solidFill>
                  <a:srgbClr val="535353"/>
                </a:solidFill>
              </a:rPr>
              <a:t>Usamos StreamReaders para leer y parsear la respuesta</a:t>
            </a:r>
          </a:p>
        </p:txBody>
      </p:sp>
    </p:spTree>
  </p:cSld>
  <p:clrMapOvr>
    <a:masterClrMapping/>
  </p:clrMapOvr>
  <p:transition spd="med">
    <p:dissolv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Ejemplo completo</a:t>
            </a:r>
          </a:p>
        </p:txBody>
      </p:sp>
      <p:sp>
        <p:nvSpPr>
          <p:cNvPr id="388" name="Shape 388"/>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App para ver los últimos terremotos en el mundo</a:t>
            </a:r>
          </a:p>
          <a:p>
            <a:pPr lvl="0">
              <a:buClrTx/>
              <a:buSzPct val="125000"/>
              <a:defRPr sz="1800">
                <a:solidFill>
                  <a:srgbClr val="000000"/>
                </a:solidFill>
              </a:defRPr>
            </a:pPr>
            <a:r>
              <a:rPr sz="3800">
                <a:solidFill>
                  <a:srgbClr val="535353"/>
                </a:solidFill>
              </a:rPr>
              <a:t>Usaremos el DOM Parser para acceder al objetos por el Path</a:t>
            </a:r>
          </a:p>
          <a:p>
            <a:pPr lvl="0">
              <a:buClrTx/>
              <a:buSzPct val="125000"/>
              <a:defRPr sz="1800">
                <a:solidFill>
                  <a:srgbClr val="000000"/>
                </a:solidFill>
              </a:defRPr>
            </a:pPr>
            <a:r>
              <a:rPr sz="3800">
                <a:solidFill>
                  <a:srgbClr val="535353"/>
                </a:solidFill>
              </a:rPr>
              <a:t>Envío de petición basado en URL</a:t>
            </a:r>
          </a:p>
          <a:p>
            <a:pPr lvl="0">
              <a:buClrTx/>
              <a:buSzPct val="125000"/>
              <a:defRPr sz="1800">
                <a:solidFill>
                  <a:srgbClr val="000000"/>
                </a:solidFill>
              </a:defRPr>
            </a:pPr>
            <a:r>
              <a:rPr sz="3800">
                <a:solidFill>
                  <a:srgbClr val="535353"/>
                </a:solidFill>
              </a:rPr>
              <a:t>Usamos StreamReaders para leer y parsear la respuesta con el objeto Document, su Builder y BuilderFactory.</a:t>
            </a:r>
          </a:p>
        </p:txBody>
      </p:sp>
    </p:spTree>
  </p:cSld>
  <p:clrMapOvr>
    <a:masterClrMapping/>
  </p:clrMapOvr>
  <p:transition spd="med">
    <p:dissolv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4.1 Ahora en serio</a:t>
            </a:r>
          </a:p>
        </p:txBody>
      </p:sp>
    </p:spTree>
  </p:cSld>
  <p:clrMapOvr>
    <a:masterClrMapping/>
  </p:clrMapOvr>
  <p:transition spd="med">
    <p:dissolv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Estructura de red/UI</a:t>
            </a:r>
          </a:p>
        </p:txBody>
      </p:sp>
      <p:sp>
        <p:nvSpPr>
          <p:cNvPr id="397" name="Shape 397"/>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Siempre debemos buscar el menor coste de cambio</a:t>
            </a:r>
          </a:p>
          <a:p>
            <a:pPr lvl="0">
              <a:buClrTx/>
              <a:buSzPct val="125000"/>
              <a:defRPr sz="1800">
                <a:solidFill>
                  <a:srgbClr val="000000"/>
                </a:solidFill>
              </a:defRPr>
            </a:pPr>
            <a:r>
              <a:rPr sz="3800">
                <a:solidFill>
                  <a:srgbClr val="535353"/>
                </a:solidFill>
              </a:rPr>
              <a:t>Modularizar todo lo posible</a:t>
            </a:r>
          </a:p>
          <a:p>
            <a:pPr lvl="0">
              <a:buClrTx/>
              <a:buSzPct val="125000"/>
              <a:defRPr sz="1800">
                <a:solidFill>
                  <a:srgbClr val="000000"/>
                </a:solidFill>
              </a:defRPr>
            </a:pPr>
            <a:r>
              <a:rPr sz="3800">
                <a:solidFill>
                  <a:srgbClr val="535353"/>
                </a:solidFill>
              </a:rPr>
              <a:t>Establecer una serie de puntos centrales comunes:</a:t>
            </a:r>
          </a:p>
          <a:p>
            <a:pPr lvl="1">
              <a:buClrTx/>
              <a:buSzPct val="125000"/>
              <a:defRPr sz="1800">
                <a:solidFill>
                  <a:srgbClr val="000000"/>
                </a:solidFill>
              </a:defRPr>
            </a:pPr>
            <a:r>
              <a:rPr sz="3800">
                <a:solidFill>
                  <a:srgbClr val="535353"/>
                </a:solidFill>
              </a:rPr>
              <a:t>BaseAdapter</a:t>
            </a:r>
          </a:p>
          <a:p>
            <a:pPr lvl="1">
              <a:buClrTx/>
              <a:buSzPct val="125000"/>
              <a:defRPr sz="1800">
                <a:solidFill>
                  <a:srgbClr val="000000"/>
                </a:solidFill>
              </a:defRPr>
            </a:pPr>
            <a:r>
              <a:rPr sz="3800">
                <a:solidFill>
                  <a:srgbClr val="535353"/>
                </a:solidFill>
              </a:rPr>
              <a:t>CustomListener</a:t>
            </a:r>
          </a:p>
          <a:p>
            <a:pPr lvl="1">
              <a:buClrTx/>
              <a:buSzPct val="125000"/>
              <a:defRPr sz="1800">
                <a:solidFill>
                  <a:srgbClr val="000000"/>
                </a:solidFill>
              </a:defRPr>
            </a:pPr>
            <a:r>
              <a:rPr sz="3800">
                <a:solidFill>
                  <a:srgbClr val="535353"/>
                </a:solidFill>
              </a:rPr>
              <a:t>CommManager</a:t>
            </a:r>
          </a:p>
        </p:txBody>
      </p:sp>
    </p:spTree>
  </p:cSld>
  <p:clrMapOvr>
    <a:masterClrMapping/>
  </p:clrMapOvr>
  <p:transition spd="med">
    <p:dissolv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dirty="0">
                <a:solidFill>
                  <a:srgbClr val="535353"/>
                </a:solidFill>
              </a:rPr>
              <a:t>Activities </a:t>
            </a:r>
            <a:r>
              <a:rPr lang="en-US" sz="7200" cap="all" dirty="0" smtClean="0">
                <a:solidFill>
                  <a:srgbClr val="535353"/>
                </a:solidFill>
              </a:rPr>
              <a:t>simples</a:t>
            </a:r>
            <a:r>
              <a:rPr sz="7200" cap="all" dirty="0">
                <a:solidFill>
                  <a:srgbClr val="535353"/>
                </a:solidFill>
              </a:rPr>
              <a:t>	</a:t>
            </a:r>
          </a:p>
        </p:txBody>
      </p:sp>
      <p:sp>
        <p:nvSpPr>
          <p:cNvPr id="402" name="Shape 402"/>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dirty="0" err="1">
                <a:solidFill>
                  <a:srgbClr val="535353"/>
                </a:solidFill>
              </a:rPr>
              <a:t>Eliminamos</a:t>
            </a:r>
            <a:r>
              <a:rPr sz="3800" dirty="0">
                <a:solidFill>
                  <a:srgbClr val="535353"/>
                </a:solidFill>
              </a:rPr>
              <a:t> </a:t>
            </a:r>
            <a:r>
              <a:rPr sz="3800" dirty="0" err="1">
                <a:solidFill>
                  <a:srgbClr val="535353"/>
                </a:solidFill>
              </a:rPr>
              <a:t>código</a:t>
            </a:r>
            <a:r>
              <a:rPr sz="3800" dirty="0">
                <a:solidFill>
                  <a:srgbClr val="535353"/>
                </a:solidFill>
              </a:rPr>
              <a:t> </a:t>
            </a:r>
            <a:r>
              <a:rPr sz="3800" dirty="0" err="1">
                <a:solidFill>
                  <a:srgbClr val="535353"/>
                </a:solidFill>
              </a:rPr>
              <a:t>funcional</a:t>
            </a:r>
            <a:r>
              <a:rPr sz="3800" dirty="0">
                <a:solidFill>
                  <a:srgbClr val="535353"/>
                </a:solidFill>
              </a:rPr>
              <a:t> </a:t>
            </a:r>
            <a:r>
              <a:rPr sz="3800" dirty="0" err="1">
                <a:solidFill>
                  <a:srgbClr val="535353"/>
                </a:solidFill>
              </a:rPr>
              <a:t>que</a:t>
            </a:r>
            <a:r>
              <a:rPr sz="3800" dirty="0">
                <a:solidFill>
                  <a:srgbClr val="535353"/>
                </a:solidFill>
              </a:rPr>
              <a:t> no </a:t>
            </a:r>
            <a:r>
              <a:rPr sz="3800" dirty="0" err="1">
                <a:solidFill>
                  <a:srgbClr val="535353"/>
                </a:solidFill>
              </a:rPr>
              <a:t>tiene</a:t>
            </a:r>
            <a:r>
              <a:rPr sz="3800" dirty="0">
                <a:solidFill>
                  <a:srgbClr val="535353"/>
                </a:solidFill>
              </a:rPr>
              <a:t> </a:t>
            </a:r>
            <a:r>
              <a:rPr sz="3800" dirty="0" err="1">
                <a:solidFill>
                  <a:srgbClr val="535353"/>
                </a:solidFill>
              </a:rPr>
              <a:t>que</a:t>
            </a:r>
            <a:r>
              <a:rPr sz="3800" dirty="0">
                <a:solidFill>
                  <a:srgbClr val="535353"/>
                </a:solidFill>
              </a:rPr>
              <a:t> </a:t>
            </a:r>
            <a:r>
              <a:rPr sz="3800" dirty="0" err="1">
                <a:solidFill>
                  <a:srgbClr val="535353"/>
                </a:solidFill>
              </a:rPr>
              <a:t>ver</a:t>
            </a:r>
            <a:r>
              <a:rPr sz="3800" dirty="0">
                <a:solidFill>
                  <a:srgbClr val="535353"/>
                </a:solidFill>
              </a:rPr>
              <a:t> con la UI</a:t>
            </a:r>
          </a:p>
          <a:p>
            <a:pPr lvl="0">
              <a:buClrTx/>
              <a:buSzPct val="125000"/>
              <a:defRPr sz="1800">
                <a:solidFill>
                  <a:srgbClr val="000000"/>
                </a:solidFill>
              </a:defRPr>
            </a:pPr>
            <a:r>
              <a:rPr sz="3800" dirty="0" err="1">
                <a:solidFill>
                  <a:srgbClr val="535353"/>
                </a:solidFill>
              </a:rPr>
              <a:t>Delegamos</a:t>
            </a:r>
            <a:r>
              <a:rPr sz="3800" dirty="0">
                <a:solidFill>
                  <a:srgbClr val="535353"/>
                </a:solidFill>
              </a:rPr>
              <a:t> la </a:t>
            </a:r>
            <a:r>
              <a:rPr sz="3800" dirty="0" err="1">
                <a:solidFill>
                  <a:srgbClr val="535353"/>
                </a:solidFill>
              </a:rPr>
              <a:t>conexión</a:t>
            </a:r>
            <a:r>
              <a:rPr sz="3800" dirty="0">
                <a:solidFill>
                  <a:srgbClr val="535353"/>
                </a:solidFill>
              </a:rPr>
              <a:t> en el </a:t>
            </a:r>
            <a:r>
              <a:rPr sz="3800" dirty="0" err="1">
                <a:solidFill>
                  <a:srgbClr val="535353"/>
                </a:solidFill>
              </a:rPr>
              <a:t>CommManager</a:t>
            </a:r>
            <a:endParaRPr sz="3800" dirty="0">
              <a:solidFill>
                <a:srgbClr val="535353"/>
              </a:solidFill>
            </a:endParaRPr>
          </a:p>
          <a:p>
            <a:pPr lvl="0">
              <a:buClrTx/>
              <a:buSzPct val="125000"/>
              <a:defRPr sz="1800">
                <a:solidFill>
                  <a:srgbClr val="000000"/>
                </a:solidFill>
              </a:defRPr>
            </a:pPr>
            <a:r>
              <a:rPr sz="3800" dirty="0" err="1">
                <a:solidFill>
                  <a:srgbClr val="535353"/>
                </a:solidFill>
              </a:rPr>
              <a:t>Dejamos</a:t>
            </a:r>
            <a:r>
              <a:rPr sz="3800" dirty="0">
                <a:solidFill>
                  <a:srgbClr val="535353"/>
                </a:solidFill>
              </a:rPr>
              <a:t> </a:t>
            </a:r>
            <a:r>
              <a:rPr sz="3800" dirty="0" err="1">
                <a:solidFill>
                  <a:srgbClr val="535353"/>
                </a:solidFill>
              </a:rPr>
              <a:t>que</a:t>
            </a:r>
            <a:r>
              <a:rPr sz="3800" dirty="0">
                <a:solidFill>
                  <a:srgbClr val="535353"/>
                </a:solidFill>
              </a:rPr>
              <a:t> el Listener se </a:t>
            </a:r>
            <a:r>
              <a:rPr sz="3800" dirty="0" err="1">
                <a:solidFill>
                  <a:srgbClr val="535353"/>
                </a:solidFill>
              </a:rPr>
              <a:t>encargue</a:t>
            </a:r>
            <a:r>
              <a:rPr sz="3800" dirty="0">
                <a:solidFill>
                  <a:srgbClr val="535353"/>
                </a:solidFill>
              </a:rPr>
              <a:t> de lo </a:t>
            </a:r>
            <a:r>
              <a:rPr sz="3800" dirty="0" err="1">
                <a:solidFill>
                  <a:srgbClr val="535353"/>
                </a:solidFill>
              </a:rPr>
              <a:t>que</a:t>
            </a:r>
            <a:r>
              <a:rPr sz="3800" dirty="0">
                <a:solidFill>
                  <a:srgbClr val="535353"/>
                </a:solidFill>
              </a:rPr>
              <a:t> </a:t>
            </a:r>
            <a:r>
              <a:rPr sz="3800" dirty="0" err="1">
                <a:solidFill>
                  <a:srgbClr val="535353"/>
                </a:solidFill>
              </a:rPr>
              <a:t>sucede</a:t>
            </a:r>
            <a:r>
              <a:rPr sz="3800" dirty="0">
                <a:solidFill>
                  <a:srgbClr val="535353"/>
                </a:solidFill>
              </a:rPr>
              <a:t> en la </a:t>
            </a:r>
            <a:r>
              <a:rPr sz="3800" dirty="0" err="1">
                <a:solidFill>
                  <a:srgbClr val="535353"/>
                </a:solidFill>
              </a:rPr>
              <a:t>conexión</a:t>
            </a:r>
            <a:r>
              <a:rPr sz="3800" dirty="0">
                <a:solidFill>
                  <a:srgbClr val="535353"/>
                </a:solidFill>
              </a:rPr>
              <a:t>.</a:t>
            </a:r>
          </a:p>
          <a:p>
            <a:pPr lvl="0">
              <a:buClrTx/>
              <a:buSzPct val="125000"/>
              <a:defRPr sz="1800">
                <a:solidFill>
                  <a:srgbClr val="000000"/>
                </a:solidFill>
              </a:defRPr>
            </a:pPr>
            <a:r>
              <a:rPr sz="3800" dirty="0">
                <a:solidFill>
                  <a:srgbClr val="535353"/>
                </a:solidFill>
              </a:rPr>
              <a:t>El Adapter </a:t>
            </a:r>
            <a:r>
              <a:rPr sz="3800" dirty="0" err="1">
                <a:solidFill>
                  <a:srgbClr val="535353"/>
                </a:solidFill>
              </a:rPr>
              <a:t>prepara</a:t>
            </a:r>
            <a:r>
              <a:rPr sz="3800" dirty="0">
                <a:solidFill>
                  <a:srgbClr val="535353"/>
                </a:solidFill>
              </a:rPr>
              <a:t> los </a:t>
            </a:r>
            <a:r>
              <a:rPr sz="3800" dirty="0" err="1">
                <a:solidFill>
                  <a:srgbClr val="535353"/>
                </a:solidFill>
              </a:rPr>
              <a:t>contenidos</a:t>
            </a:r>
            <a:r>
              <a:rPr sz="3800" dirty="0">
                <a:solidFill>
                  <a:srgbClr val="535353"/>
                </a:solidFill>
              </a:rPr>
              <a:t>.</a:t>
            </a:r>
          </a:p>
          <a:p>
            <a:pPr lvl="0">
              <a:buClrTx/>
              <a:buSzPct val="125000"/>
              <a:defRPr sz="1800">
                <a:solidFill>
                  <a:srgbClr val="000000"/>
                </a:solidFill>
              </a:defRPr>
            </a:pPr>
            <a:r>
              <a:rPr sz="3800" dirty="0">
                <a:solidFill>
                  <a:srgbClr val="535353"/>
                </a:solidFill>
              </a:rPr>
              <a:t>El Handler </a:t>
            </a:r>
            <a:r>
              <a:rPr sz="3800" dirty="0" err="1">
                <a:solidFill>
                  <a:srgbClr val="535353"/>
                </a:solidFill>
              </a:rPr>
              <a:t>nos</a:t>
            </a:r>
            <a:r>
              <a:rPr sz="3800" dirty="0">
                <a:solidFill>
                  <a:srgbClr val="535353"/>
                </a:solidFill>
              </a:rPr>
              <a:t> los </a:t>
            </a:r>
            <a:r>
              <a:rPr sz="3800" dirty="0" err="1">
                <a:solidFill>
                  <a:srgbClr val="535353"/>
                </a:solidFill>
              </a:rPr>
              <a:t>vuelca</a:t>
            </a:r>
            <a:r>
              <a:rPr sz="3800" dirty="0">
                <a:solidFill>
                  <a:srgbClr val="535353"/>
                </a:solidFill>
              </a:rPr>
              <a:t> a la UI.</a:t>
            </a:r>
          </a:p>
        </p:txBody>
      </p:sp>
    </p:spTree>
  </p:cSld>
  <p:clrMapOvr>
    <a:masterClrMapping/>
  </p:clrMapOvr>
  <p:transition spd="med">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 Y Más en detalle</a:t>
            </a:r>
          </a:p>
        </p:txBody>
      </p:sp>
      <p:sp>
        <p:nvSpPr>
          <p:cNvPr id="77" name="Shape 77"/>
          <p:cNvSpPr>
            <a:spLocks noGrp="1"/>
          </p:cNvSpPr>
          <p:nvPr>
            <p:ph type="body" idx="1"/>
          </p:nvPr>
        </p:nvSpPr>
        <p:spPr>
          <a:xfrm>
            <a:off x="355600" y="1536700"/>
            <a:ext cx="12293600" cy="7493000"/>
          </a:xfrm>
          <a:prstGeom prst="rect">
            <a:avLst/>
          </a:prstGeom>
        </p:spPr>
        <p:txBody>
          <a:bodyPr numCol="1" spcCol="38100">
            <a:normAutofit lnSpcReduction="10000"/>
          </a:bodyPr>
          <a:lstStyle/>
          <a:p>
            <a:pPr marL="289559" lvl="0" indent="-289559" defTabSz="554990">
              <a:spcBef>
                <a:spcPts val="3600"/>
              </a:spcBef>
              <a:defRPr sz="1800">
                <a:solidFill>
                  <a:srgbClr val="000000"/>
                </a:solidFill>
              </a:defRPr>
            </a:pPr>
            <a:r>
              <a:rPr sz="3609">
                <a:solidFill>
                  <a:srgbClr val="535353"/>
                </a:solidFill>
              </a:rPr>
              <a:t>Un kernel de Linux para interfaces a bajo nivel</a:t>
            </a:r>
          </a:p>
          <a:p>
            <a:pPr marL="289559" lvl="0" indent="-289559" defTabSz="554990">
              <a:spcBef>
                <a:spcPts val="3600"/>
              </a:spcBef>
              <a:defRPr sz="1800">
                <a:solidFill>
                  <a:srgbClr val="000000"/>
                </a:solidFill>
              </a:defRPr>
            </a:pPr>
            <a:r>
              <a:rPr sz="3609">
                <a:solidFill>
                  <a:srgbClr val="535353"/>
                </a:solidFill>
              </a:rPr>
              <a:t>Mucho OpenSource </a:t>
            </a:r>
          </a:p>
          <a:p>
            <a:pPr marL="651509" lvl="1" indent="-289559" defTabSz="554990">
              <a:spcBef>
                <a:spcPts val="3600"/>
              </a:spcBef>
              <a:defRPr sz="1800">
                <a:solidFill>
                  <a:srgbClr val="000000"/>
                </a:solidFill>
              </a:defRPr>
            </a:pPr>
            <a:r>
              <a:rPr sz="3609">
                <a:solidFill>
                  <a:srgbClr val="535353"/>
                </a:solidFill>
              </a:rPr>
              <a:t>SQLite, Webkit, OpenGL ES (1.0 y 20) ...</a:t>
            </a:r>
          </a:p>
          <a:p>
            <a:pPr marL="289559" lvl="0" indent="-289559" defTabSz="554990">
              <a:spcBef>
                <a:spcPts val="3600"/>
              </a:spcBef>
              <a:defRPr sz="1800">
                <a:solidFill>
                  <a:srgbClr val="000000"/>
                </a:solidFill>
              </a:defRPr>
            </a:pPr>
            <a:r>
              <a:rPr sz="3609">
                <a:solidFill>
                  <a:srgbClr val="535353"/>
                </a:solidFill>
              </a:rPr>
              <a:t>Maquina virtual Dalvik para la ejecución de Apps</a:t>
            </a:r>
          </a:p>
          <a:p>
            <a:pPr marL="289559" lvl="0" indent="-289559" defTabSz="554990">
              <a:spcBef>
                <a:spcPts val="3600"/>
              </a:spcBef>
              <a:defRPr sz="1800">
                <a:solidFill>
                  <a:srgbClr val="000000"/>
                </a:solidFill>
              </a:defRPr>
            </a:pPr>
            <a:r>
              <a:rPr sz="3609">
                <a:solidFill>
                  <a:srgbClr val="535353"/>
                </a:solidFill>
              </a:rPr>
              <a:t>Frameworks de desarrollo a alto nivel</a:t>
            </a:r>
          </a:p>
          <a:p>
            <a:pPr marL="289559" lvl="0" indent="-289559" defTabSz="554990">
              <a:spcBef>
                <a:spcPts val="3600"/>
              </a:spcBef>
              <a:defRPr sz="1800">
                <a:solidFill>
                  <a:srgbClr val="000000"/>
                </a:solidFill>
              </a:defRPr>
            </a:pPr>
            <a:r>
              <a:rPr sz="3609">
                <a:solidFill>
                  <a:srgbClr val="535353"/>
                </a:solidFill>
              </a:rPr>
              <a:t>Framework especialidado para la UI de usuarios</a:t>
            </a:r>
          </a:p>
          <a:p>
            <a:pPr marL="289559" lvl="0" indent="-289559" defTabSz="554990">
              <a:spcBef>
                <a:spcPts val="3600"/>
              </a:spcBef>
              <a:defRPr sz="1800">
                <a:solidFill>
                  <a:srgbClr val="000000"/>
                </a:solidFill>
              </a:defRPr>
            </a:pPr>
            <a:r>
              <a:rPr sz="3609">
                <a:solidFill>
                  <a:srgbClr val="535353"/>
                </a:solidFill>
              </a:rPr>
              <a:t>Conjunto de herramientas para el desarrollo</a:t>
            </a:r>
          </a:p>
          <a:p>
            <a:pPr marL="651509" lvl="1" indent="-289559" defTabSz="554990">
              <a:spcBef>
                <a:spcPts val="3600"/>
              </a:spcBef>
              <a:defRPr sz="1800">
                <a:solidFill>
                  <a:srgbClr val="000000"/>
                </a:solidFill>
              </a:defRPr>
            </a:pPr>
            <a:r>
              <a:rPr sz="3609">
                <a:solidFill>
                  <a:srgbClr val="535353"/>
                </a:solidFill>
              </a:rPr>
              <a:t>ADT, ADB, DDMS</a:t>
            </a:r>
          </a:p>
        </p:txBody>
      </p:sp>
    </p:spTree>
  </p:cSld>
  <p:clrMapOvr>
    <a:masterClrMapping/>
  </p:clrMapOvr>
  <p:transition spd="med">
    <p:dissolv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CICLO </a:t>
            </a:r>
          </a:p>
        </p:txBody>
      </p:sp>
      <p:sp>
        <p:nvSpPr>
          <p:cNvPr id="409" name="Shape 409"/>
          <p:cNvSpPr/>
          <p:nvPr/>
        </p:nvSpPr>
        <p:spPr>
          <a:xfrm>
            <a:off x="1577021" y="5328772"/>
            <a:ext cx="2205396" cy="22023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808785"/>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p>
            <a:pPr lvl="0">
              <a:defRPr sz="1800">
                <a:solidFill>
                  <a:srgbClr val="000000"/>
                </a:solidFill>
              </a:defRPr>
            </a:pPr>
            <a:r>
              <a:rPr sz="3600">
                <a:solidFill>
                  <a:srgbClr val="FFFFFF"/>
                </a:solidFill>
              </a:rPr>
              <a:t>Comm</a:t>
            </a:r>
          </a:p>
          <a:p>
            <a:pPr lvl="0">
              <a:defRPr sz="1800">
                <a:solidFill>
                  <a:srgbClr val="000000"/>
                </a:solidFill>
              </a:defRPr>
            </a:pPr>
            <a:r>
              <a:rPr sz="3600">
                <a:solidFill>
                  <a:srgbClr val="FFFFFF"/>
                </a:solidFill>
              </a:rPr>
              <a:t>Man</a:t>
            </a:r>
          </a:p>
        </p:txBody>
      </p:sp>
      <p:sp>
        <p:nvSpPr>
          <p:cNvPr id="410" name="Shape 410"/>
          <p:cNvSpPr/>
          <p:nvPr/>
        </p:nvSpPr>
        <p:spPr>
          <a:xfrm>
            <a:off x="711200" y="1625600"/>
            <a:ext cx="4084066" cy="1631355"/>
          </a:xfrm>
          <a:prstGeom prst="rect">
            <a:avLst/>
          </a:prstGeom>
          <a:solidFill>
            <a:srgbClr val="808785"/>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3600">
                <a:solidFill>
                  <a:srgbClr val="FFFFFF"/>
                </a:solidFill>
              </a:defRPr>
            </a:lvl1pPr>
          </a:lstStyle>
          <a:p>
            <a:pPr lvl="0">
              <a:defRPr sz="1800">
                <a:solidFill>
                  <a:srgbClr val="000000"/>
                </a:solidFill>
              </a:defRPr>
            </a:pPr>
            <a:r>
              <a:rPr sz="3600">
                <a:solidFill>
                  <a:srgbClr val="FFFFFF"/>
                </a:solidFill>
              </a:rPr>
              <a:t>Servicios/API</a:t>
            </a:r>
          </a:p>
        </p:txBody>
      </p:sp>
      <p:sp>
        <p:nvSpPr>
          <p:cNvPr id="411" name="Shape 411"/>
          <p:cNvSpPr/>
          <p:nvPr/>
        </p:nvSpPr>
        <p:spPr>
          <a:xfrm flipH="1">
            <a:off x="2687887" y="2990943"/>
            <a:ext cx="1" cy="2582534"/>
          </a:xfrm>
          <a:prstGeom prst="line">
            <a:avLst/>
          </a:prstGeom>
          <a:ln w="76200">
            <a:solidFill>
              <a:srgbClr val="00A3D7"/>
            </a:solidFill>
            <a:miter lim="400000"/>
            <a:headEnd type="stealth"/>
            <a:tailEnd type="stealth"/>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12" name="Shape 412"/>
          <p:cNvSpPr/>
          <p:nvPr/>
        </p:nvSpPr>
        <p:spPr>
          <a:xfrm>
            <a:off x="4925954" y="5328772"/>
            <a:ext cx="2205396" cy="22023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808785"/>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3600">
                <a:solidFill>
                  <a:srgbClr val="FFFFFF"/>
                </a:solidFill>
              </a:defRPr>
            </a:lvl1pPr>
          </a:lstStyle>
          <a:p>
            <a:pPr lvl="0">
              <a:defRPr sz="1800">
                <a:solidFill>
                  <a:srgbClr val="000000"/>
                </a:solidFill>
              </a:defRPr>
            </a:pPr>
            <a:r>
              <a:rPr sz="3600">
                <a:solidFill>
                  <a:srgbClr val="FFFFFF"/>
                </a:solidFill>
              </a:rPr>
              <a:t>Listener</a:t>
            </a:r>
          </a:p>
        </p:txBody>
      </p:sp>
      <p:sp>
        <p:nvSpPr>
          <p:cNvPr id="413" name="Shape 413"/>
          <p:cNvSpPr/>
          <p:nvPr/>
        </p:nvSpPr>
        <p:spPr>
          <a:xfrm>
            <a:off x="4166063" y="3081647"/>
            <a:ext cx="1519847" cy="2495399"/>
          </a:xfrm>
          <a:prstGeom prst="line">
            <a:avLst/>
          </a:prstGeom>
          <a:ln w="76200">
            <a:solidFill>
              <a:srgbClr val="00A3D7"/>
            </a:solidFill>
            <a:miter lim="400000"/>
            <a:tailEnd type="stealth"/>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14" name="Shape 414"/>
          <p:cNvSpPr/>
          <p:nvPr/>
        </p:nvSpPr>
        <p:spPr>
          <a:xfrm>
            <a:off x="7016995" y="1625600"/>
            <a:ext cx="5276613" cy="1631355"/>
          </a:xfrm>
          <a:prstGeom prst="roundRect">
            <a:avLst>
              <a:gd name="adj" fmla="val 11677"/>
            </a:avLst>
          </a:prstGeom>
          <a:solidFill>
            <a:srgbClr val="808785"/>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3600">
                <a:solidFill>
                  <a:srgbClr val="FFFFFF"/>
                </a:solidFill>
              </a:defRPr>
            </a:lvl1pPr>
          </a:lstStyle>
          <a:p>
            <a:pPr lvl="0">
              <a:defRPr sz="1800">
                <a:solidFill>
                  <a:srgbClr val="000000"/>
                </a:solidFill>
              </a:defRPr>
            </a:pPr>
            <a:r>
              <a:rPr sz="3600">
                <a:solidFill>
                  <a:srgbClr val="FFFFFF"/>
                </a:solidFill>
              </a:rPr>
              <a:t>            UI</a:t>
            </a:r>
          </a:p>
        </p:txBody>
      </p:sp>
      <p:sp>
        <p:nvSpPr>
          <p:cNvPr id="415" name="Shape 415"/>
          <p:cNvSpPr/>
          <p:nvPr/>
        </p:nvSpPr>
        <p:spPr>
          <a:xfrm>
            <a:off x="7213031" y="1625600"/>
            <a:ext cx="1633626" cy="163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232323"/>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Handler</a:t>
            </a:r>
          </a:p>
        </p:txBody>
      </p:sp>
      <p:sp>
        <p:nvSpPr>
          <p:cNvPr id="416" name="Shape 416"/>
          <p:cNvSpPr/>
          <p:nvPr/>
        </p:nvSpPr>
        <p:spPr>
          <a:xfrm flipV="1">
            <a:off x="6592251" y="3082857"/>
            <a:ext cx="1434592" cy="2588502"/>
          </a:xfrm>
          <a:prstGeom prst="line">
            <a:avLst/>
          </a:prstGeom>
          <a:ln w="76200">
            <a:solidFill>
              <a:srgbClr val="00A3D7"/>
            </a:solidFill>
            <a:miter lim="400000"/>
            <a:tailEnd type="stealth"/>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17" name="Shape 417"/>
          <p:cNvSpPr/>
          <p:nvPr/>
        </p:nvSpPr>
        <p:spPr>
          <a:xfrm>
            <a:off x="9353078" y="5328772"/>
            <a:ext cx="2205396" cy="22023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808785"/>
          </a:solidFill>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3600">
                <a:solidFill>
                  <a:srgbClr val="FFFFFF"/>
                </a:solidFill>
              </a:defRPr>
            </a:lvl1pPr>
          </a:lstStyle>
          <a:p>
            <a:pPr lvl="0">
              <a:defRPr sz="1800">
                <a:solidFill>
                  <a:srgbClr val="000000"/>
                </a:solidFill>
              </a:defRPr>
            </a:pPr>
            <a:r>
              <a:rPr sz="3600">
                <a:solidFill>
                  <a:srgbClr val="FFFFFF"/>
                </a:solidFill>
              </a:rPr>
              <a:t>Adapter</a:t>
            </a:r>
          </a:p>
        </p:txBody>
      </p:sp>
      <p:sp>
        <p:nvSpPr>
          <p:cNvPr id="418" name="Shape 418"/>
          <p:cNvSpPr/>
          <p:nvPr/>
        </p:nvSpPr>
        <p:spPr>
          <a:xfrm>
            <a:off x="8197481" y="3156587"/>
            <a:ext cx="1879244" cy="2468761"/>
          </a:xfrm>
          <a:prstGeom prst="line">
            <a:avLst/>
          </a:prstGeom>
          <a:ln w="76200">
            <a:solidFill>
              <a:srgbClr val="00A3D7"/>
            </a:solidFill>
            <a:miter lim="400000"/>
            <a:tailEnd type="stealth"/>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19" name="Shape 419"/>
          <p:cNvSpPr/>
          <p:nvPr/>
        </p:nvSpPr>
        <p:spPr>
          <a:xfrm flipV="1">
            <a:off x="10414359" y="2975118"/>
            <a:ext cx="1" cy="2534826"/>
          </a:xfrm>
          <a:prstGeom prst="line">
            <a:avLst/>
          </a:prstGeom>
          <a:ln w="76200">
            <a:solidFill>
              <a:srgbClr val="00A3D7"/>
            </a:solidFill>
            <a:miter lim="400000"/>
            <a:tailEnd type="stealth"/>
          </a:ln>
        </p:spPr>
        <p:txBody>
          <a:bodyPr lIns="0" tIns="0" rIns="0" bIns="0" anchor="ctr"/>
          <a:lstStyle/>
          <a:p>
            <a:pPr lvl="0" algn="l" defTabSz="457200">
              <a:defRPr sz="1200">
                <a:solidFill>
                  <a:srgbClr val="000000"/>
                </a:solidFill>
                <a:latin typeface="Helvetica"/>
                <a:ea typeface="Helvetica"/>
                <a:cs typeface="Helvetica"/>
                <a:sym typeface="Helvetica"/>
              </a:defRPr>
            </a:pPr>
            <a:endParaRPr/>
          </a:p>
        </p:txBody>
      </p:sp>
      <p:sp>
        <p:nvSpPr>
          <p:cNvPr id="420" name="Shape 420"/>
          <p:cNvSpPr/>
          <p:nvPr/>
        </p:nvSpPr>
        <p:spPr>
          <a:xfrm>
            <a:off x="1564940" y="3975100"/>
            <a:ext cx="1102966"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1,2,3</a:t>
            </a:r>
          </a:p>
        </p:txBody>
      </p:sp>
      <p:sp>
        <p:nvSpPr>
          <p:cNvPr id="421" name="Shape 421"/>
          <p:cNvSpPr/>
          <p:nvPr/>
        </p:nvSpPr>
        <p:spPr>
          <a:xfrm>
            <a:off x="4488482" y="3975100"/>
            <a:ext cx="381001"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4</a:t>
            </a:r>
          </a:p>
        </p:txBody>
      </p:sp>
      <p:sp>
        <p:nvSpPr>
          <p:cNvPr id="422" name="Shape 422"/>
          <p:cNvSpPr/>
          <p:nvPr/>
        </p:nvSpPr>
        <p:spPr>
          <a:xfrm>
            <a:off x="6819900" y="3975100"/>
            <a:ext cx="381000"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5</a:t>
            </a:r>
          </a:p>
        </p:txBody>
      </p:sp>
      <p:sp>
        <p:nvSpPr>
          <p:cNvPr id="423" name="Shape 423"/>
          <p:cNvSpPr/>
          <p:nvPr/>
        </p:nvSpPr>
        <p:spPr>
          <a:xfrm>
            <a:off x="8597900" y="3975100"/>
            <a:ext cx="381000"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6</a:t>
            </a:r>
          </a:p>
        </p:txBody>
      </p:sp>
      <p:sp>
        <p:nvSpPr>
          <p:cNvPr id="424" name="Shape 424"/>
          <p:cNvSpPr/>
          <p:nvPr/>
        </p:nvSpPr>
        <p:spPr>
          <a:xfrm>
            <a:off x="10007600" y="3975100"/>
            <a:ext cx="381000"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7</a:t>
            </a:r>
          </a:p>
        </p:txBody>
      </p:sp>
      <p:sp>
        <p:nvSpPr>
          <p:cNvPr id="425" name="Shape 425"/>
          <p:cNvSpPr/>
          <p:nvPr/>
        </p:nvSpPr>
        <p:spPr>
          <a:xfrm>
            <a:off x="8953499" y="4927599"/>
            <a:ext cx="2933701" cy="29337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12700">
            <a:solidFill/>
            <a:custDash>
              <a:ds d="200000" sp="200000"/>
            </a:custDash>
            <a:miter lim="400000"/>
          </a:ln>
        </p:spPr>
        <p:txBody>
          <a:bodyPr lIns="0" tIns="0" rIns="0" bIns="0" anchor="ctr"/>
          <a:lstStyle/>
          <a:p>
            <a:pPr lvl="0">
              <a:defRPr sz="3600">
                <a:solidFill>
                  <a:srgbClr val="FFFFFF"/>
                </a:solidFill>
              </a:defRPr>
            </a:pPr>
            <a:endParaRPr/>
          </a:p>
        </p:txBody>
      </p:sp>
      <p:sp>
        <p:nvSpPr>
          <p:cNvPr id="426" name="Shape 426"/>
          <p:cNvSpPr/>
          <p:nvPr/>
        </p:nvSpPr>
        <p:spPr>
          <a:xfrm>
            <a:off x="8608659" y="7721600"/>
            <a:ext cx="3875448" cy="71120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4200">
                <a:solidFill>
                  <a:srgbClr val="535353"/>
                </a:solidFill>
              </a:rPr>
              <a:t>runOnUIThread()</a:t>
            </a:r>
          </a:p>
        </p:txBody>
      </p:sp>
    </p:spTree>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2" nodeType="clickEffect">
                                  <p:stCondLst>
                                    <p:cond delay="0"/>
                                  </p:stCondLst>
                                  <p:iterate type="lt">
                                    <p:tmAbs val="0"/>
                                  </p:iterate>
                                  <p:childTnLst>
                                    <p:set>
                                      <p:cBhvr>
                                        <p:cTn id="10" fill="hold"/>
                                        <p:tgtEl>
                                          <p:spTgt spid="409"/>
                                        </p:tgtEl>
                                        <p:attrNameLst>
                                          <p:attrName>style.visibility</p:attrName>
                                        </p:attrNameLst>
                                      </p:cBhvr>
                                      <p:to>
                                        <p:strVal val="visible"/>
                                      </p:to>
                                    </p:set>
                                    <p:anim calcmode="lin" valueType="num">
                                      <p:cBhvr>
                                        <p:cTn id="11" dur="1500" fill="hold"/>
                                        <p:tgtEl>
                                          <p:spTgt spid="409"/>
                                        </p:tgtEl>
                                        <p:attrNameLst>
                                          <p:attrName>ppt_x</p:attrName>
                                        </p:attrNameLst>
                                      </p:cBhvr>
                                      <p:tavLst>
                                        <p:tav tm="0">
                                          <p:val>
                                            <p:strVal val="0-#ppt_w/2"/>
                                          </p:val>
                                        </p:tav>
                                        <p:tav tm="100000">
                                          <p:val>
                                            <p:strVal val="#ppt_x"/>
                                          </p:val>
                                        </p:tav>
                                      </p:tavLst>
                                    </p:anim>
                                    <p:anim calcmode="lin" valueType="num">
                                      <p:cBhvr>
                                        <p:cTn id="12" dur="1500" fill="hold"/>
                                        <p:tgtEl>
                                          <p:spTgt spid="409"/>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fill="hold" grpId="3" nodeType="afterEffect">
                                  <p:stCondLst>
                                    <p:cond delay="0"/>
                                  </p:stCondLst>
                                  <p:iterate type="lt">
                                    <p:tmAbs val="0"/>
                                  </p:iterate>
                                  <p:childTnLst>
                                    <p:set>
                                      <p:cBhvr>
                                        <p:cTn id="15" fill="hold"/>
                                        <p:tgtEl>
                                          <p:spTgt spid="411"/>
                                        </p:tgtEl>
                                        <p:attrNameLst>
                                          <p:attrName>style.visibility</p:attrName>
                                        </p:attrNameLst>
                                      </p:cBhvr>
                                      <p:to>
                                        <p:strVal val="visible"/>
                                      </p:to>
                                    </p:set>
                                    <p:anim calcmode="lin" valueType="num">
                                      <p:cBhvr>
                                        <p:cTn id="16" dur="1000" fill="hold"/>
                                        <p:tgtEl>
                                          <p:spTgt spid="411"/>
                                        </p:tgtEl>
                                        <p:attrNameLst>
                                          <p:attrName>ppt_x</p:attrName>
                                        </p:attrNameLst>
                                      </p:cBhvr>
                                      <p:tavLst>
                                        <p:tav tm="0">
                                          <p:val>
                                            <p:strVal val="0-#ppt_w/2"/>
                                          </p:val>
                                        </p:tav>
                                        <p:tav tm="100000">
                                          <p:val>
                                            <p:strVal val="#ppt_x"/>
                                          </p:val>
                                        </p:tav>
                                      </p:tavLst>
                                    </p:anim>
                                    <p:anim calcmode="lin" valueType="num">
                                      <p:cBhvr>
                                        <p:cTn id="17" dur="1000" fill="hold"/>
                                        <p:tgtEl>
                                          <p:spTgt spid="411"/>
                                        </p:tgtEl>
                                        <p:attrNameLst>
                                          <p:attrName>ppt_y</p:attrName>
                                        </p:attrNameLst>
                                      </p:cBhvr>
                                      <p:tavLst>
                                        <p:tav tm="0">
                                          <p:val>
                                            <p:strVal val="#ppt_y"/>
                                          </p:val>
                                        </p:tav>
                                        <p:tav tm="100000">
                                          <p:val>
                                            <p:strVal val="#ppt_y"/>
                                          </p:val>
                                        </p:tav>
                                      </p:tavLst>
                                    </p:anim>
                                  </p:childTnLst>
                                </p:cTn>
                              </p:par>
                            </p:childTnLst>
                          </p:cTn>
                        </p:par>
                        <p:par>
                          <p:cTn id="18" fill="hold">
                            <p:stCondLst>
                              <p:cond delay="2500"/>
                            </p:stCondLst>
                            <p:childTnLst>
                              <p:par>
                                <p:cTn id="19" presetID="2" presetClass="entr" presetSubtype="8" fill="hold" grpId="4" nodeType="afterEffect">
                                  <p:stCondLst>
                                    <p:cond delay="0"/>
                                  </p:stCondLst>
                                  <p:iterate type="lt">
                                    <p:tmAbs val="0"/>
                                  </p:iterate>
                                  <p:childTnLst>
                                    <p:set>
                                      <p:cBhvr>
                                        <p:cTn id="20" fill="hold"/>
                                        <p:tgtEl>
                                          <p:spTgt spid="420"/>
                                        </p:tgtEl>
                                        <p:attrNameLst>
                                          <p:attrName>style.visibility</p:attrName>
                                        </p:attrNameLst>
                                      </p:cBhvr>
                                      <p:to>
                                        <p:strVal val="visible"/>
                                      </p:to>
                                    </p:set>
                                    <p:anim calcmode="lin" valueType="num">
                                      <p:cBhvr>
                                        <p:cTn id="21" dur="1000" fill="hold"/>
                                        <p:tgtEl>
                                          <p:spTgt spid="420"/>
                                        </p:tgtEl>
                                        <p:attrNameLst>
                                          <p:attrName>ppt_x</p:attrName>
                                        </p:attrNameLst>
                                      </p:cBhvr>
                                      <p:tavLst>
                                        <p:tav tm="0">
                                          <p:val>
                                            <p:strVal val="0-#ppt_w/2"/>
                                          </p:val>
                                        </p:tav>
                                        <p:tav tm="100000">
                                          <p:val>
                                            <p:strVal val="#ppt_x"/>
                                          </p:val>
                                        </p:tav>
                                      </p:tavLst>
                                    </p:anim>
                                    <p:anim calcmode="lin" valueType="num">
                                      <p:cBhvr>
                                        <p:cTn id="22" dur="1000" fill="hold"/>
                                        <p:tgtEl>
                                          <p:spTgt spid="42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5" nodeType="clickEffect">
                                  <p:stCondLst>
                                    <p:cond delay="0"/>
                                  </p:stCondLst>
                                  <p:iterate type="lt">
                                    <p:tmAbs val="0"/>
                                  </p:iterate>
                                  <p:childTnLst>
                                    <p:set>
                                      <p:cBhvr>
                                        <p:cTn id="26" fill="hold"/>
                                        <p:tgtEl>
                                          <p:spTgt spid="413"/>
                                        </p:tgtEl>
                                        <p:attrNameLst>
                                          <p:attrName>style.visibility</p:attrName>
                                        </p:attrNameLst>
                                      </p:cBhvr>
                                      <p:to>
                                        <p:strVal val="visible"/>
                                      </p:to>
                                    </p:set>
                                    <p:anim calcmode="lin" valueType="num">
                                      <p:cBhvr>
                                        <p:cTn id="27" dur="4000" fill="hold"/>
                                        <p:tgtEl>
                                          <p:spTgt spid="413"/>
                                        </p:tgtEl>
                                        <p:attrNameLst>
                                          <p:attrName>ppt_x</p:attrName>
                                        </p:attrNameLst>
                                      </p:cBhvr>
                                      <p:tavLst>
                                        <p:tav tm="0">
                                          <p:val>
                                            <p:strVal val="0-#ppt_w/2"/>
                                          </p:val>
                                        </p:tav>
                                        <p:tav tm="100000">
                                          <p:val>
                                            <p:strVal val="#ppt_x"/>
                                          </p:val>
                                        </p:tav>
                                      </p:tavLst>
                                    </p:anim>
                                    <p:anim calcmode="lin" valueType="num">
                                      <p:cBhvr>
                                        <p:cTn id="28" dur="4000" fill="hold"/>
                                        <p:tgtEl>
                                          <p:spTgt spid="413"/>
                                        </p:tgtEl>
                                        <p:attrNameLst>
                                          <p:attrName>ppt_y</p:attrName>
                                        </p:attrNameLst>
                                      </p:cBhvr>
                                      <p:tavLst>
                                        <p:tav tm="0">
                                          <p:val>
                                            <p:strVal val="#ppt_y"/>
                                          </p:val>
                                        </p:tav>
                                        <p:tav tm="100000">
                                          <p:val>
                                            <p:strVal val="#ppt_y"/>
                                          </p:val>
                                        </p:tav>
                                      </p:tavLst>
                                    </p:anim>
                                  </p:childTnLst>
                                </p:cTn>
                              </p:par>
                            </p:childTnLst>
                          </p:cTn>
                        </p:par>
                        <p:par>
                          <p:cTn id="29" fill="hold">
                            <p:stCondLst>
                              <p:cond delay="4000"/>
                            </p:stCondLst>
                            <p:childTnLst>
                              <p:par>
                                <p:cTn id="30" presetID="2" presetClass="entr" presetSubtype="8" fill="hold" grpId="6" nodeType="afterEffect">
                                  <p:stCondLst>
                                    <p:cond delay="0"/>
                                  </p:stCondLst>
                                  <p:iterate type="lt">
                                    <p:tmAbs val="0"/>
                                  </p:iterate>
                                  <p:childTnLst>
                                    <p:set>
                                      <p:cBhvr>
                                        <p:cTn id="31" fill="hold"/>
                                        <p:tgtEl>
                                          <p:spTgt spid="421"/>
                                        </p:tgtEl>
                                        <p:attrNameLst>
                                          <p:attrName>style.visibility</p:attrName>
                                        </p:attrNameLst>
                                      </p:cBhvr>
                                      <p:to>
                                        <p:strVal val="visible"/>
                                      </p:to>
                                    </p:set>
                                    <p:anim calcmode="lin" valueType="num">
                                      <p:cBhvr>
                                        <p:cTn id="32" dur="4000" fill="hold"/>
                                        <p:tgtEl>
                                          <p:spTgt spid="421"/>
                                        </p:tgtEl>
                                        <p:attrNameLst>
                                          <p:attrName>ppt_x</p:attrName>
                                        </p:attrNameLst>
                                      </p:cBhvr>
                                      <p:tavLst>
                                        <p:tav tm="0">
                                          <p:val>
                                            <p:strVal val="0-#ppt_w/2"/>
                                          </p:val>
                                        </p:tav>
                                        <p:tav tm="100000">
                                          <p:val>
                                            <p:strVal val="#ppt_x"/>
                                          </p:val>
                                        </p:tav>
                                      </p:tavLst>
                                    </p:anim>
                                    <p:anim calcmode="lin" valueType="num">
                                      <p:cBhvr>
                                        <p:cTn id="33" dur="4000" fill="hold"/>
                                        <p:tgtEl>
                                          <p:spTgt spid="421"/>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7" nodeType="clickEffect">
                                  <p:stCondLst>
                                    <p:cond delay="0"/>
                                  </p:stCondLst>
                                  <p:iterate>
                                    <p:tmAbs val="0"/>
                                  </p:iterate>
                                  <p:childTnLst>
                                    <p:set>
                                      <p:cBhvr>
                                        <p:cTn id="37" fill="hold"/>
                                        <p:tgtEl>
                                          <p:spTgt spid="412"/>
                                        </p:tgtEl>
                                        <p:attrNameLst>
                                          <p:attrName>style.visibility</p:attrName>
                                        </p:attrNameLst>
                                      </p:cBhvr>
                                      <p:to>
                                        <p:strVal val="visible"/>
                                      </p:to>
                                    </p:set>
                                    <p:animEffect transition="in" filter="fade">
                                      <p:cBhvr>
                                        <p:cTn id="38" dur="1500"/>
                                        <p:tgtEl>
                                          <p:spTgt spid="41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8" nodeType="clickEffect">
                                  <p:stCondLst>
                                    <p:cond delay="0"/>
                                  </p:stCondLst>
                                  <p:iterate>
                                    <p:tmAbs val="0"/>
                                  </p:iterate>
                                  <p:childTnLst>
                                    <p:set>
                                      <p:cBhvr>
                                        <p:cTn id="42" fill="hold"/>
                                        <p:tgtEl>
                                          <p:spTgt spid="416"/>
                                        </p:tgtEl>
                                        <p:attrNameLst>
                                          <p:attrName>style.visibility</p:attrName>
                                        </p:attrNameLst>
                                      </p:cBhvr>
                                      <p:to>
                                        <p:strVal val="visible"/>
                                      </p:to>
                                    </p:set>
                                    <p:anim calcmode="lin" valueType="num">
                                      <p:cBhvr>
                                        <p:cTn id="43" dur="1000" fill="hold"/>
                                        <p:tgtEl>
                                          <p:spTgt spid="416"/>
                                        </p:tgtEl>
                                        <p:attrNameLst>
                                          <p:attrName>ppt_x</p:attrName>
                                        </p:attrNameLst>
                                      </p:cBhvr>
                                      <p:tavLst>
                                        <p:tav tm="0">
                                          <p:val>
                                            <p:strVal val="0-#ppt_w/2"/>
                                          </p:val>
                                        </p:tav>
                                        <p:tav tm="100000">
                                          <p:val>
                                            <p:strVal val="#ppt_x"/>
                                          </p:val>
                                        </p:tav>
                                      </p:tavLst>
                                    </p:anim>
                                    <p:anim calcmode="lin" valueType="num">
                                      <p:cBhvr>
                                        <p:cTn id="44" dur="1000" fill="hold"/>
                                        <p:tgtEl>
                                          <p:spTgt spid="416"/>
                                        </p:tgtEl>
                                        <p:attrNameLst>
                                          <p:attrName>ppt_y</p:attrName>
                                        </p:attrNameLst>
                                      </p:cBhvr>
                                      <p:tavLst>
                                        <p:tav tm="0">
                                          <p:val>
                                            <p:strVal val="#ppt_y"/>
                                          </p:val>
                                        </p:tav>
                                        <p:tav tm="100000">
                                          <p:val>
                                            <p:strVal val="#ppt_y"/>
                                          </p:val>
                                        </p:tav>
                                      </p:tavLst>
                                    </p:anim>
                                  </p:childTnLst>
                                </p:cTn>
                              </p:par>
                            </p:childTnLst>
                          </p:cTn>
                        </p:par>
                        <p:par>
                          <p:cTn id="45" fill="hold">
                            <p:stCondLst>
                              <p:cond delay="1000"/>
                            </p:stCondLst>
                            <p:childTnLst>
                              <p:par>
                                <p:cTn id="46" presetID="2" presetClass="entr" presetSubtype="8" fill="hold" grpId="9" nodeType="afterEffect">
                                  <p:stCondLst>
                                    <p:cond delay="0"/>
                                  </p:stCondLst>
                                  <p:iterate>
                                    <p:tmAbs val="0"/>
                                  </p:iterate>
                                  <p:childTnLst>
                                    <p:set>
                                      <p:cBhvr>
                                        <p:cTn id="47" fill="hold"/>
                                        <p:tgtEl>
                                          <p:spTgt spid="422"/>
                                        </p:tgtEl>
                                        <p:attrNameLst>
                                          <p:attrName>style.visibility</p:attrName>
                                        </p:attrNameLst>
                                      </p:cBhvr>
                                      <p:to>
                                        <p:strVal val="visible"/>
                                      </p:to>
                                    </p:set>
                                    <p:anim calcmode="lin" valueType="num">
                                      <p:cBhvr>
                                        <p:cTn id="48" dur="1000" fill="hold"/>
                                        <p:tgtEl>
                                          <p:spTgt spid="422"/>
                                        </p:tgtEl>
                                        <p:attrNameLst>
                                          <p:attrName>ppt_x</p:attrName>
                                        </p:attrNameLst>
                                      </p:cBhvr>
                                      <p:tavLst>
                                        <p:tav tm="0">
                                          <p:val>
                                            <p:strVal val="0-#ppt_w/2"/>
                                          </p:val>
                                        </p:tav>
                                        <p:tav tm="100000">
                                          <p:val>
                                            <p:strVal val="#ppt_x"/>
                                          </p:val>
                                        </p:tav>
                                      </p:tavLst>
                                    </p:anim>
                                    <p:anim calcmode="lin" valueType="num">
                                      <p:cBhvr>
                                        <p:cTn id="49" dur="1000" fill="hold"/>
                                        <p:tgtEl>
                                          <p:spTgt spid="422"/>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9" presetClass="entr" presetSubtype="10" fill="hold" grpId="10" nodeType="clickEffect">
                                  <p:stCondLst>
                                    <p:cond delay="0"/>
                                  </p:stCondLst>
                                  <p:iterate type="lt">
                                    <p:tmAbs val="0"/>
                                  </p:iterate>
                                  <p:childTnLst>
                                    <p:set>
                                      <p:cBhvr>
                                        <p:cTn id="53" fill="hold"/>
                                        <p:tgtEl>
                                          <p:spTgt spid="415"/>
                                        </p:tgtEl>
                                        <p:attrNameLst>
                                          <p:attrName>style.visibility</p:attrName>
                                        </p:attrNameLst>
                                      </p:cBhvr>
                                      <p:to>
                                        <p:strVal val="visible"/>
                                      </p:to>
                                    </p:set>
                                    <p:anim calcmode="lin" valueType="num">
                                      <p:cBhvr>
                                        <p:cTn id="54" dur="500" fill="hold"/>
                                        <p:tgtEl>
                                          <p:spTgt spid="415"/>
                                        </p:tgtEl>
                                        <p:attrNameLst>
                                          <p:attrName>ppt_w</p:attrName>
                                        </p:attrNameLst>
                                      </p:cBhvr>
                                      <p:tavLst>
                                        <p:tav tm="0" fmla="#ppt_w*sin(2.5*pi*$)">
                                          <p:val>
                                            <p:fltVal val="0"/>
                                          </p:val>
                                        </p:tav>
                                        <p:tav tm="100000">
                                          <p:val>
                                            <p:fltVal val="1"/>
                                          </p:val>
                                        </p:tav>
                                      </p:tavLst>
                                    </p:anim>
                                    <p:anim calcmode="lin" valueType="num">
                                      <p:cBhvr>
                                        <p:cTn id="55" dur="500" fill="hold"/>
                                        <p:tgtEl>
                                          <p:spTgt spid="415"/>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11" nodeType="clickEffect">
                                  <p:stCondLst>
                                    <p:cond delay="0"/>
                                  </p:stCondLst>
                                  <p:iterate>
                                    <p:tmAbs val="0"/>
                                  </p:iterate>
                                  <p:childTnLst>
                                    <p:set>
                                      <p:cBhvr>
                                        <p:cTn id="59" fill="hold"/>
                                        <p:tgtEl>
                                          <p:spTgt spid="418"/>
                                        </p:tgtEl>
                                        <p:attrNameLst>
                                          <p:attrName>style.visibility</p:attrName>
                                        </p:attrNameLst>
                                      </p:cBhvr>
                                      <p:to>
                                        <p:strVal val="visible"/>
                                      </p:to>
                                    </p:set>
                                    <p:anim calcmode="lin" valueType="num">
                                      <p:cBhvr>
                                        <p:cTn id="60" dur="1000" fill="hold"/>
                                        <p:tgtEl>
                                          <p:spTgt spid="418"/>
                                        </p:tgtEl>
                                        <p:attrNameLst>
                                          <p:attrName>ppt_x</p:attrName>
                                        </p:attrNameLst>
                                      </p:cBhvr>
                                      <p:tavLst>
                                        <p:tav tm="0">
                                          <p:val>
                                            <p:strVal val="0-#ppt_w/2"/>
                                          </p:val>
                                        </p:tav>
                                        <p:tav tm="100000">
                                          <p:val>
                                            <p:strVal val="#ppt_x"/>
                                          </p:val>
                                        </p:tav>
                                      </p:tavLst>
                                    </p:anim>
                                    <p:anim calcmode="lin" valueType="num">
                                      <p:cBhvr>
                                        <p:cTn id="61" dur="1000" fill="hold"/>
                                        <p:tgtEl>
                                          <p:spTgt spid="418"/>
                                        </p:tgtEl>
                                        <p:attrNameLst>
                                          <p:attrName>ppt_y</p:attrName>
                                        </p:attrNameLst>
                                      </p:cBhvr>
                                      <p:tavLst>
                                        <p:tav tm="0">
                                          <p:val>
                                            <p:strVal val="#ppt_y"/>
                                          </p:val>
                                        </p:tav>
                                        <p:tav tm="100000">
                                          <p:val>
                                            <p:strVal val="#ppt_y"/>
                                          </p:val>
                                        </p:tav>
                                      </p:tavLst>
                                    </p:anim>
                                  </p:childTnLst>
                                </p:cTn>
                              </p:par>
                            </p:childTnLst>
                          </p:cTn>
                        </p:par>
                        <p:par>
                          <p:cTn id="62" fill="hold">
                            <p:stCondLst>
                              <p:cond delay="1000"/>
                            </p:stCondLst>
                            <p:childTnLst>
                              <p:par>
                                <p:cTn id="63" presetID="2" presetClass="entr" presetSubtype="8" fill="hold" grpId="12" nodeType="afterEffect">
                                  <p:stCondLst>
                                    <p:cond delay="0"/>
                                  </p:stCondLst>
                                  <p:iterate>
                                    <p:tmAbs val="0"/>
                                  </p:iterate>
                                  <p:childTnLst>
                                    <p:set>
                                      <p:cBhvr>
                                        <p:cTn id="64" fill="hold"/>
                                        <p:tgtEl>
                                          <p:spTgt spid="423"/>
                                        </p:tgtEl>
                                        <p:attrNameLst>
                                          <p:attrName>style.visibility</p:attrName>
                                        </p:attrNameLst>
                                      </p:cBhvr>
                                      <p:to>
                                        <p:strVal val="visible"/>
                                      </p:to>
                                    </p:set>
                                    <p:anim calcmode="lin" valueType="num">
                                      <p:cBhvr>
                                        <p:cTn id="65" dur="1000" fill="hold"/>
                                        <p:tgtEl>
                                          <p:spTgt spid="423"/>
                                        </p:tgtEl>
                                        <p:attrNameLst>
                                          <p:attrName>ppt_x</p:attrName>
                                        </p:attrNameLst>
                                      </p:cBhvr>
                                      <p:tavLst>
                                        <p:tav tm="0">
                                          <p:val>
                                            <p:strVal val="0-#ppt_w/2"/>
                                          </p:val>
                                        </p:tav>
                                        <p:tav tm="100000">
                                          <p:val>
                                            <p:strVal val="#ppt_x"/>
                                          </p:val>
                                        </p:tav>
                                      </p:tavLst>
                                    </p:anim>
                                    <p:anim calcmode="lin" valueType="num">
                                      <p:cBhvr>
                                        <p:cTn id="66" dur="1000" fill="hold"/>
                                        <p:tgtEl>
                                          <p:spTgt spid="423"/>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13" nodeType="clickEffect">
                                  <p:stCondLst>
                                    <p:cond delay="0"/>
                                  </p:stCondLst>
                                  <p:iterate type="lt">
                                    <p:tmAbs val="0"/>
                                  </p:iterate>
                                  <p:childTnLst>
                                    <p:set>
                                      <p:cBhvr>
                                        <p:cTn id="70" fill="hold"/>
                                        <p:tgtEl>
                                          <p:spTgt spid="425"/>
                                        </p:tgtEl>
                                        <p:attrNameLst>
                                          <p:attrName>style.visibility</p:attrName>
                                        </p:attrNameLst>
                                      </p:cBhvr>
                                      <p:to>
                                        <p:strVal val="visible"/>
                                      </p:to>
                                    </p:set>
                                    <p:animEffect transition="in" filter="dissolve">
                                      <p:cBhvr>
                                        <p:cTn id="71" dur="2000"/>
                                        <p:tgtEl>
                                          <p:spTgt spid="425"/>
                                        </p:tgtEl>
                                      </p:cBhvr>
                                    </p:animEffect>
                                  </p:childTnLst>
                                </p:cTn>
                              </p:par>
                            </p:childTnLst>
                          </p:cTn>
                        </p:par>
                        <p:par>
                          <p:cTn id="72" fill="hold">
                            <p:stCondLst>
                              <p:cond delay="2000"/>
                            </p:stCondLst>
                            <p:childTnLst>
                              <p:par>
                                <p:cTn id="73" presetID="9" presetClass="entr" presetSubtype="0" fill="hold" grpId="14" nodeType="afterEffect">
                                  <p:stCondLst>
                                    <p:cond delay="0"/>
                                  </p:stCondLst>
                                  <p:iterate type="lt">
                                    <p:tmAbs val="0"/>
                                  </p:iterate>
                                  <p:childTnLst>
                                    <p:set>
                                      <p:cBhvr>
                                        <p:cTn id="74" fill="hold"/>
                                        <p:tgtEl>
                                          <p:spTgt spid="417"/>
                                        </p:tgtEl>
                                        <p:attrNameLst>
                                          <p:attrName>style.visibility</p:attrName>
                                        </p:attrNameLst>
                                      </p:cBhvr>
                                      <p:to>
                                        <p:strVal val="visible"/>
                                      </p:to>
                                    </p:set>
                                    <p:animEffect transition="in" filter="dissolve">
                                      <p:cBhvr>
                                        <p:cTn id="75" dur="2000"/>
                                        <p:tgtEl>
                                          <p:spTgt spid="417"/>
                                        </p:tgtEl>
                                      </p:cBhvr>
                                    </p:animEffect>
                                  </p:childTnLst>
                                </p:cTn>
                              </p:par>
                            </p:childTnLst>
                          </p:cTn>
                        </p:par>
                        <p:par>
                          <p:cTn id="76" fill="hold">
                            <p:stCondLst>
                              <p:cond delay="4000"/>
                            </p:stCondLst>
                            <p:childTnLst>
                              <p:par>
                                <p:cTn id="77" presetID="1" presetClass="entr" presetSubtype="0" fill="hold" grpId="15" nodeType="afterEffect">
                                  <p:stCondLst>
                                    <p:cond delay="0"/>
                                  </p:stCondLst>
                                  <p:iterate type="lt">
                                    <p:tmAbs val="0"/>
                                  </p:iterate>
                                  <p:childTnLst>
                                    <p:set>
                                      <p:cBhvr>
                                        <p:cTn id="78" fill="hold"/>
                                        <p:tgtEl>
                                          <p:spTgt spid="4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16" nodeType="clickEffect">
                                  <p:stCondLst>
                                    <p:cond delay="0"/>
                                  </p:stCondLst>
                                  <p:iterate>
                                    <p:tmAbs val="0"/>
                                  </p:iterate>
                                  <p:childTnLst>
                                    <p:set>
                                      <p:cBhvr>
                                        <p:cTn id="82" fill="hold"/>
                                        <p:tgtEl>
                                          <p:spTgt spid="424"/>
                                        </p:tgtEl>
                                        <p:attrNameLst>
                                          <p:attrName>style.visibility</p:attrName>
                                        </p:attrNameLst>
                                      </p:cBhvr>
                                      <p:to>
                                        <p:strVal val="visible"/>
                                      </p:to>
                                    </p:set>
                                    <p:anim calcmode="lin" valueType="num">
                                      <p:cBhvr>
                                        <p:cTn id="83" dur="1000" fill="hold"/>
                                        <p:tgtEl>
                                          <p:spTgt spid="424"/>
                                        </p:tgtEl>
                                        <p:attrNameLst>
                                          <p:attrName>ppt_x</p:attrName>
                                        </p:attrNameLst>
                                      </p:cBhvr>
                                      <p:tavLst>
                                        <p:tav tm="0">
                                          <p:val>
                                            <p:strVal val="0-#ppt_w/2"/>
                                          </p:val>
                                        </p:tav>
                                        <p:tav tm="100000">
                                          <p:val>
                                            <p:strVal val="#ppt_x"/>
                                          </p:val>
                                        </p:tav>
                                      </p:tavLst>
                                    </p:anim>
                                    <p:anim calcmode="lin" valueType="num">
                                      <p:cBhvr>
                                        <p:cTn id="84" dur="1000" fill="hold"/>
                                        <p:tgtEl>
                                          <p:spTgt spid="424"/>
                                        </p:tgtEl>
                                        <p:attrNameLst>
                                          <p:attrName>ppt_y</p:attrName>
                                        </p:attrNameLst>
                                      </p:cBhvr>
                                      <p:tavLst>
                                        <p:tav tm="0">
                                          <p:val>
                                            <p:strVal val="#ppt_y"/>
                                          </p:val>
                                        </p:tav>
                                        <p:tav tm="100000">
                                          <p:val>
                                            <p:strVal val="#ppt_y"/>
                                          </p:val>
                                        </p:tav>
                                      </p:tavLst>
                                    </p:anim>
                                  </p:childTnLst>
                                </p:cTn>
                              </p:par>
                            </p:childTnLst>
                          </p:cTn>
                        </p:par>
                        <p:par>
                          <p:cTn id="85" fill="hold">
                            <p:stCondLst>
                              <p:cond delay="1000"/>
                            </p:stCondLst>
                            <p:childTnLst>
                              <p:par>
                                <p:cTn id="86" presetID="2" presetClass="entr" presetSubtype="8" fill="hold" grpId="17" nodeType="afterEffect">
                                  <p:stCondLst>
                                    <p:cond delay="0"/>
                                  </p:stCondLst>
                                  <p:iterate>
                                    <p:tmAbs val="0"/>
                                  </p:iterate>
                                  <p:childTnLst>
                                    <p:set>
                                      <p:cBhvr>
                                        <p:cTn id="87" fill="hold"/>
                                        <p:tgtEl>
                                          <p:spTgt spid="419"/>
                                        </p:tgtEl>
                                        <p:attrNameLst>
                                          <p:attrName>style.visibility</p:attrName>
                                        </p:attrNameLst>
                                      </p:cBhvr>
                                      <p:to>
                                        <p:strVal val="visible"/>
                                      </p:to>
                                    </p:set>
                                    <p:anim calcmode="lin" valueType="num">
                                      <p:cBhvr>
                                        <p:cTn id="88" dur="1000" fill="hold"/>
                                        <p:tgtEl>
                                          <p:spTgt spid="419"/>
                                        </p:tgtEl>
                                        <p:attrNameLst>
                                          <p:attrName>ppt_x</p:attrName>
                                        </p:attrNameLst>
                                      </p:cBhvr>
                                      <p:tavLst>
                                        <p:tav tm="0">
                                          <p:val>
                                            <p:strVal val="0-#ppt_w/2"/>
                                          </p:val>
                                        </p:tav>
                                        <p:tav tm="100000">
                                          <p:val>
                                            <p:strVal val="#ppt_x"/>
                                          </p:val>
                                        </p:tav>
                                      </p:tavLst>
                                    </p:anim>
                                    <p:anim calcmode="lin" valueType="num">
                                      <p:cBhvr>
                                        <p:cTn id="89" dur="1000" fill="hold"/>
                                        <p:tgtEl>
                                          <p:spTgt spid="419"/>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3" presetClass="entr" presetSubtype="16" fill="hold" grpId="18" nodeType="clickEffect">
                                  <p:stCondLst>
                                    <p:cond delay="0"/>
                                  </p:stCondLst>
                                  <p:iterate>
                                    <p:tmAbs val="0"/>
                                  </p:iterate>
                                  <p:childTnLst>
                                    <p:set>
                                      <p:cBhvr>
                                        <p:cTn id="93" fill="hold"/>
                                        <p:tgtEl>
                                          <p:spTgt spid="414"/>
                                        </p:tgtEl>
                                        <p:attrNameLst>
                                          <p:attrName>style.visibility</p:attrName>
                                        </p:attrNameLst>
                                      </p:cBhvr>
                                      <p:to>
                                        <p:strVal val="visible"/>
                                      </p:to>
                                    </p:set>
                                    <p:anim calcmode="lin" valueType="num">
                                      <p:cBhvr>
                                        <p:cTn id="94" dur="1000" fill="hold"/>
                                        <p:tgtEl>
                                          <p:spTgt spid="414"/>
                                        </p:tgtEl>
                                        <p:attrNameLst>
                                          <p:attrName>ppt_w</p:attrName>
                                        </p:attrNameLst>
                                      </p:cBhvr>
                                      <p:tavLst>
                                        <p:tav tm="0">
                                          <p:val>
                                            <p:fltVal val="0"/>
                                          </p:val>
                                        </p:tav>
                                        <p:tav tm="100000">
                                          <p:val>
                                            <p:strVal val="#ppt_w"/>
                                          </p:val>
                                        </p:tav>
                                      </p:tavLst>
                                    </p:anim>
                                    <p:anim calcmode="lin" valueType="num">
                                      <p:cBhvr>
                                        <p:cTn id="95" dur="1000" fill="hold"/>
                                        <p:tgtEl>
                                          <p:spTgt spid="4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2" animBg="1" advAuto="0"/>
      <p:bldP spid="410" grpId="1" animBg="1" advAuto="0"/>
      <p:bldP spid="411" grpId="3" animBg="1" advAuto="0"/>
      <p:bldP spid="412" grpId="7" animBg="1" advAuto="0"/>
      <p:bldP spid="413" grpId="5" animBg="1" advAuto="0"/>
      <p:bldP spid="414" grpId="18" animBg="1" advAuto="0"/>
      <p:bldP spid="415" grpId="10" animBg="1" advAuto="0"/>
      <p:bldP spid="416" grpId="8" animBg="1" advAuto="0"/>
      <p:bldP spid="417" grpId="14" animBg="1" advAuto="0"/>
      <p:bldP spid="418" grpId="11" animBg="1" advAuto="0"/>
      <p:bldP spid="419" grpId="17" animBg="1" advAuto="0"/>
      <p:bldP spid="420" grpId="4" animBg="1" advAuto="0"/>
      <p:bldP spid="421" grpId="6" animBg="1" advAuto="0"/>
      <p:bldP spid="422" grpId="9" animBg="1" advAuto="0"/>
      <p:bldP spid="423" grpId="12" animBg="1" advAuto="0"/>
      <p:bldP spid="424" grpId="16" animBg="1" advAuto="0"/>
      <p:bldP spid="425" grpId="13" animBg="1" advAuto="0"/>
      <p:bldP spid="426" grpId="15"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4.2 Repaso sobre código</a:t>
            </a:r>
          </a:p>
        </p:txBody>
      </p:sp>
    </p:spTree>
  </p:cSld>
  <p:clrMapOvr>
    <a:masterClrMapping/>
  </p:clrMapOvr>
  <p:transition spd="med">
    <p:dissolv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Objetos Parcelables</a:t>
            </a:r>
          </a:p>
        </p:txBody>
      </p:sp>
      <p:sp>
        <p:nvSpPr>
          <p:cNvPr id="433" name="Shape 433"/>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Implementan la interfaz Parcelable</a:t>
            </a:r>
          </a:p>
          <a:p>
            <a:pPr lvl="0">
              <a:buClrTx/>
              <a:buSzPct val="125000"/>
              <a:defRPr sz="1800">
                <a:solidFill>
                  <a:srgbClr val="000000"/>
                </a:solidFill>
              </a:defRPr>
            </a:pPr>
            <a:r>
              <a:rPr sz="3800">
                <a:solidFill>
                  <a:srgbClr val="535353"/>
                </a:solidFill>
              </a:rPr>
              <a:t>A través del constructor se descodifica el objeto.</a:t>
            </a:r>
          </a:p>
          <a:p>
            <a:pPr lvl="0">
              <a:buClrTx/>
              <a:buSzPct val="125000"/>
              <a:defRPr sz="1800">
                <a:solidFill>
                  <a:srgbClr val="000000"/>
                </a:solidFill>
              </a:defRPr>
            </a:pPr>
            <a:r>
              <a:rPr sz="3800">
                <a:solidFill>
                  <a:srgbClr val="535353"/>
                </a:solidFill>
              </a:rPr>
              <a:t>En el writeParcel codificamos el objeto.</a:t>
            </a:r>
          </a:p>
          <a:p>
            <a:pPr lvl="0">
              <a:buClrTx/>
              <a:buSzPct val="125000"/>
              <a:defRPr sz="1800">
                <a:solidFill>
                  <a:srgbClr val="000000"/>
                </a:solidFill>
              </a:defRPr>
            </a:pPr>
            <a:r>
              <a:rPr sz="3800">
                <a:solidFill>
                  <a:srgbClr val="535353"/>
                </a:solidFill>
              </a:rPr>
              <a:t>Similar a la serialización pero con soporte de tipos de datos y sin necesidad de realizar casts.</a:t>
            </a:r>
          </a:p>
        </p:txBody>
      </p:sp>
    </p:spTree>
  </p:cSld>
  <p:clrMapOvr>
    <a:masterClrMapping/>
  </p:clrMapOvr>
  <p:transition spd="med">
    <p:dissolv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4.3 La cara b :)</a:t>
            </a:r>
          </a:p>
        </p:txBody>
      </p:sp>
    </p:spTree>
  </p:cSld>
  <p:clrMapOvr>
    <a:masterClrMapping/>
  </p:clrMapOvr>
  <p:transition spd="med">
    <p:dissolv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Librerías externas	</a:t>
            </a:r>
          </a:p>
        </p:txBody>
      </p:sp>
      <p:sp>
        <p:nvSpPr>
          <p:cNvPr id="442" name="Shape 442"/>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Mantener aplicaciones con esta estructura conlleva costes elevados de desarrollo inicial.</a:t>
            </a:r>
          </a:p>
          <a:p>
            <a:pPr lvl="0">
              <a:buClrTx/>
              <a:buSzPct val="125000"/>
              <a:defRPr sz="1800">
                <a:solidFill>
                  <a:srgbClr val="000000"/>
                </a:solidFill>
              </a:defRPr>
            </a:pPr>
            <a:r>
              <a:rPr sz="3800">
                <a:solidFill>
                  <a:srgbClr val="535353"/>
                </a:solidFill>
              </a:rPr>
              <a:t>Existe un termino medio.</a:t>
            </a:r>
          </a:p>
          <a:p>
            <a:pPr lvl="0">
              <a:buClrTx/>
              <a:buSzPct val="125000"/>
              <a:defRPr sz="1800">
                <a:solidFill>
                  <a:srgbClr val="000000"/>
                </a:solidFill>
              </a:defRPr>
            </a:pPr>
            <a:r>
              <a:rPr sz="3800">
                <a:solidFill>
                  <a:srgbClr val="535353"/>
                </a:solidFill>
              </a:rPr>
              <a:t>Librerías como loopj AsyncHttp nos descargan de mucho de este trabajo.</a:t>
            </a:r>
          </a:p>
          <a:p>
            <a:pPr lvl="0">
              <a:buClrTx/>
              <a:buSzPct val="125000"/>
              <a:defRPr sz="1800">
                <a:solidFill>
                  <a:srgbClr val="000000"/>
                </a:solidFill>
              </a:defRPr>
            </a:pPr>
            <a:r>
              <a:rPr sz="3800">
                <a:solidFill>
                  <a:srgbClr val="535353"/>
                </a:solidFill>
              </a:rPr>
              <a:t>Nos limitamos a la recepción de datos y actualización de UI.</a:t>
            </a:r>
          </a:p>
        </p:txBody>
      </p:sp>
    </p:spTree>
  </p:cSld>
  <p:clrMapOvr>
    <a:masterClrMapping/>
  </p:clrMapOvr>
  <p:transition spd="med">
    <p:dissolv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Pequeño ejemplo</a:t>
            </a:r>
          </a:p>
        </p:txBody>
      </p:sp>
      <p:sp>
        <p:nvSpPr>
          <p:cNvPr id="447" name="Shape 447"/>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Timeline de Twitter</a:t>
            </a:r>
          </a:p>
          <a:p>
            <a:pPr lvl="0">
              <a:buClrTx/>
              <a:buSzPct val="125000"/>
              <a:defRPr sz="1800">
                <a:solidFill>
                  <a:srgbClr val="000000"/>
                </a:solidFill>
              </a:defRPr>
            </a:pPr>
            <a:r>
              <a:rPr sz="3800">
                <a:solidFill>
                  <a:srgbClr val="535353"/>
                </a:solidFill>
              </a:rPr>
              <a:t>Descargamos el JSon ya en forma de objeto.</a:t>
            </a:r>
          </a:p>
          <a:p>
            <a:pPr lvl="0">
              <a:buClrTx/>
              <a:buSzPct val="125000"/>
              <a:defRPr sz="1800">
                <a:solidFill>
                  <a:srgbClr val="000000"/>
                </a:solidFill>
              </a:defRPr>
            </a:pPr>
            <a:r>
              <a:rPr sz="3800">
                <a:solidFill>
                  <a:srgbClr val="535353"/>
                </a:solidFill>
              </a:rPr>
              <a:t>Acceso directo a la propiedad que queremos.</a:t>
            </a:r>
          </a:p>
          <a:p>
            <a:pPr lvl="0">
              <a:buClrTx/>
              <a:buSzPct val="125000"/>
              <a:defRPr sz="1800">
                <a:solidFill>
                  <a:srgbClr val="000000"/>
                </a:solidFill>
              </a:defRPr>
            </a:pPr>
            <a:r>
              <a:rPr sz="3800">
                <a:solidFill>
                  <a:srgbClr val="535353"/>
                </a:solidFill>
              </a:rPr>
              <a:t>Recomendado un cliente (objeto por categoría de conexión) y otro por uso.</a:t>
            </a:r>
          </a:p>
          <a:p>
            <a:pPr lvl="0">
              <a:buClrTx/>
              <a:buSzPct val="125000"/>
              <a:defRPr sz="1800">
                <a:solidFill>
                  <a:srgbClr val="000000"/>
                </a:solidFill>
              </a:defRPr>
            </a:pPr>
            <a:r>
              <a:rPr sz="3800">
                <a:solidFill>
                  <a:srgbClr val="535353"/>
                </a:solidFill>
              </a:rPr>
              <a:t>Corren como AsyncTask y permiten acceso a la UI.</a:t>
            </a:r>
          </a:p>
        </p:txBody>
      </p:sp>
    </p:spTree>
  </p:cSld>
  <p:clrMapOvr>
    <a:masterClrMapping/>
  </p:clrMapOvr>
  <p:transition spd="med">
    <p:dissolv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Loopj	</a:t>
            </a:r>
          </a:p>
        </p:txBody>
      </p:sp>
      <p:sp>
        <p:nvSpPr>
          <p:cNvPr id="452" name="Shape 452"/>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u="sng">
                <a:solidFill>
                  <a:srgbClr val="535353"/>
                </a:solidFill>
                <a:hlinkClick r:id="rId2"/>
              </a:rPr>
              <a:t>http://loopj.com/android-async-http/</a:t>
            </a:r>
            <a:endParaRPr sz="3800">
              <a:solidFill>
                <a:srgbClr val="535353"/>
              </a:solidFill>
            </a:endParaRPr>
          </a:p>
          <a:p>
            <a:pPr lvl="0">
              <a:buClrTx/>
              <a:buSzPct val="125000"/>
              <a:defRPr sz="1800">
                <a:solidFill>
                  <a:srgbClr val="000000"/>
                </a:solidFill>
              </a:defRPr>
            </a:pPr>
            <a:r>
              <a:rPr sz="3800" u="sng">
                <a:solidFill>
                  <a:srgbClr val="535353"/>
                </a:solidFill>
                <a:hlinkClick r:id="rId3"/>
              </a:rPr>
              <a:t>http://loopj.com/android-smart-image-view/</a:t>
            </a:r>
          </a:p>
        </p:txBody>
      </p:sp>
    </p:spTree>
  </p:cSld>
  <p:clrMapOvr>
    <a:masterClrMapping/>
  </p:clrMapOvr>
  <p:transition spd="med">
    <p:dissolv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Shape 456"/>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5 Persistencia 1</a:t>
            </a:r>
          </a:p>
        </p:txBody>
      </p:sp>
    </p:spTree>
  </p:cSld>
  <p:clrMapOvr>
    <a:masterClrMapping/>
  </p:clrMapOvr>
  <p:transition spd="med">
    <p:dissolv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dirty="0" err="1" smtClean="0">
                <a:solidFill>
                  <a:srgbClr val="535353"/>
                </a:solidFill>
              </a:rPr>
              <a:t>Modelos</a:t>
            </a:r>
            <a:r>
              <a:rPr sz="7200" cap="all" dirty="0">
                <a:solidFill>
                  <a:srgbClr val="535353"/>
                </a:solidFill>
              </a:rPr>
              <a:t>	</a:t>
            </a:r>
          </a:p>
        </p:txBody>
      </p:sp>
      <p:sp>
        <p:nvSpPr>
          <p:cNvPr id="461" name="Shape 461"/>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SharedPreferences</a:t>
            </a:r>
            <a:endParaRPr sz="3800" dirty="0">
              <a:solidFill>
                <a:srgbClr val="535353"/>
              </a:solidFill>
            </a:endParaRPr>
          </a:p>
          <a:p>
            <a:pPr lvl="0">
              <a:buClrTx/>
              <a:buSzPct val="125000"/>
              <a:defRPr sz="1800">
                <a:solidFill>
                  <a:srgbClr val="000000"/>
                </a:solidFill>
              </a:defRPr>
            </a:pPr>
            <a:r>
              <a:rPr sz="3800" dirty="0">
                <a:solidFill>
                  <a:srgbClr val="535353"/>
                </a:solidFill>
              </a:rPr>
              <a:t>Estado de la </a:t>
            </a:r>
            <a:r>
              <a:rPr sz="3800" dirty="0" err="1">
                <a:solidFill>
                  <a:srgbClr val="535353"/>
                </a:solidFill>
              </a:rPr>
              <a:t>aplicación</a:t>
            </a:r>
            <a:r>
              <a:rPr sz="3800" dirty="0">
                <a:solidFill>
                  <a:srgbClr val="535353"/>
                </a:solidFill>
              </a:rPr>
              <a:t> e </a:t>
            </a:r>
            <a:r>
              <a:rPr sz="3800" dirty="0" err="1">
                <a:solidFill>
                  <a:srgbClr val="535353"/>
                </a:solidFill>
              </a:rPr>
              <a:t>interfaz</a:t>
            </a:r>
            <a:r>
              <a:rPr sz="3800" dirty="0">
                <a:solidFill>
                  <a:srgbClr val="535353"/>
                </a:solidFill>
              </a:rPr>
              <a:t> </a:t>
            </a:r>
            <a:r>
              <a:rPr sz="3800" dirty="0" err="1">
                <a:solidFill>
                  <a:srgbClr val="535353"/>
                </a:solidFill>
              </a:rPr>
              <a:t>gráfica</a:t>
            </a:r>
            <a:endParaRPr sz="3800" dirty="0">
              <a:solidFill>
                <a:srgbClr val="535353"/>
              </a:solidFill>
            </a:endParaRPr>
          </a:p>
          <a:p>
            <a:pPr lvl="0">
              <a:buClrTx/>
              <a:buSzPct val="125000"/>
              <a:defRPr sz="1800">
                <a:solidFill>
                  <a:srgbClr val="000000"/>
                </a:solidFill>
              </a:defRPr>
            </a:pPr>
            <a:r>
              <a:rPr sz="3800" dirty="0" err="1">
                <a:solidFill>
                  <a:srgbClr val="535353"/>
                </a:solidFill>
              </a:rPr>
              <a:t>Ficheros</a:t>
            </a:r>
            <a:endParaRPr sz="3800" dirty="0">
              <a:solidFill>
                <a:srgbClr val="535353"/>
              </a:solidFill>
            </a:endParaRPr>
          </a:p>
          <a:p>
            <a:pPr lvl="0">
              <a:buClrTx/>
              <a:buSzPct val="125000"/>
              <a:defRPr sz="1800">
                <a:solidFill>
                  <a:srgbClr val="000000"/>
                </a:solidFill>
              </a:defRPr>
            </a:pPr>
            <a:endParaRPr sz="3800" dirty="0">
              <a:solidFill>
                <a:srgbClr val="535353"/>
              </a:solidFill>
            </a:endParaRPr>
          </a:p>
          <a:p>
            <a:pPr lvl="0">
              <a:buClrTx/>
              <a:buSzPct val="125000"/>
              <a:defRPr sz="1800">
                <a:solidFill>
                  <a:srgbClr val="000000"/>
                </a:solidFill>
              </a:defRPr>
            </a:pPr>
            <a:r>
              <a:rPr sz="3800" dirty="0">
                <a:solidFill>
                  <a:srgbClr val="535353"/>
                </a:solidFill>
              </a:rPr>
              <a:t>BBDD (</a:t>
            </a:r>
            <a:r>
              <a:rPr sz="3800" dirty="0" err="1">
                <a:solidFill>
                  <a:srgbClr val="535353"/>
                </a:solidFill>
              </a:rPr>
              <a:t>siguiente</a:t>
            </a:r>
            <a:r>
              <a:rPr sz="3800" dirty="0">
                <a:solidFill>
                  <a:srgbClr val="535353"/>
                </a:solidFill>
              </a:rPr>
              <a:t> </a:t>
            </a:r>
            <a:r>
              <a:rPr sz="3800" dirty="0" err="1">
                <a:solidFill>
                  <a:srgbClr val="535353"/>
                </a:solidFill>
              </a:rPr>
              <a:t>tema</a:t>
            </a:r>
            <a:r>
              <a:rPr sz="3800" dirty="0">
                <a:solidFill>
                  <a:srgbClr val="535353"/>
                </a:solidFill>
              </a:rPr>
              <a:t>)</a:t>
            </a:r>
          </a:p>
        </p:txBody>
      </p:sp>
    </p:spTree>
  </p:cSld>
  <p:clrMapOvr>
    <a:masterClrMapping/>
  </p:clrMapOvr>
  <p:transition spd="med">
    <p:dissolv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Sistema de ficheros</a:t>
            </a:r>
          </a:p>
        </p:txBody>
      </p:sp>
      <p:sp>
        <p:nvSpPr>
          <p:cNvPr id="468" name="Shape 468"/>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Memoria interna</a:t>
            </a:r>
          </a:p>
          <a:p>
            <a:pPr lvl="0">
              <a:buClrTx/>
              <a:buSzPct val="125000"/>
              <a:defRPr sz="1800">
                <a:solidFill>
                  <a:srgbClr val="000000"/>
                </a:solidFill>
              </a:defRPr>
            </a:pPr>
            <a:r>
              <a:rPr sz="3800">
                <a:solidFill>
                  <a:srgbClr val="535353"/>
                </a:solidFill>
              </a:rPr>
              <a:t>Tarjeta SD</a:t>
            </a:r>
          </a:p>
          <a:p>
            <a:pPr lvl="0">
              <a:buClrTx/>
              <a:buSzPct val="125000"/>
              <a:defRPr sz="1800">
                <a:solidFill>
                  <a:srgbClr val="000000"/>
                </a:solidFill>
              </a:defRPr>
            </a:pPr>
            <a:r>
              <a:rPr sz="3800">
                <a:solidFill>
                  <a:srgbClr val="535353"/>
                </a:solidFill>
              </a:rPr>
              <a:t>En los propios recursos de la aplicación</a:t>
            </a:r>
          </a:p>
        </p:txBody>
      </p:sp>
    </p:spTree>
  </p:cSld>
  <p:clrMapOvr>
    <a:masterClrMapping/>
  </p:clrMapOvr>
  <p:transition spd="med">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dirty="0" err="1" smtClean="0">
                <a:solidFill>
                  <a:srgbClr val="535353"/>
                </a:solidFill>
              </a:rPr>
              <a:t>Funcionalidades</a:t>
            </a:r>
            <a:endParaRPr sz="7200" cap="all" dirty="0">
              <a:solidFill>
                <a:srgbClr val="535353"/>
              </a:solidFill>
            </a:endParaRPr>
          </a:p>
        </p:txBody>
      </p:sp>
      <p:sp>
        <p:nvSpPr>
          <p:cNvPr id="82" name="Shape 82"/>
          <p:cNvSpPr>
            <a:spLocks noGrp="1"/>
          </p:cNvSpPr>
          <p:nvPr>
            <p:ph type="body" idx="1"/>
          </p:nvPr>
        </p:nvSpPr>
        <p:spPr>
          <a:xfrm>
            <a:off x="355600" y="1536700"/>
            <a:ext cx="12293600" cy="7493000"/>
          </a:xfrm>
          <a:prstGeom prst="rect">
            <a:avLst/>
          </a:prstGeom>
        </p:spPr>
        <p:txBody>
          <a:bodyPr numCol="1" spcCol="38100">
            <a:normAutofit/>
          </a:bodyPr>
          <a:lstStyle/>
          <a:p>
            <a:pPr lvl="0">
              <a:defRPr sz="1800">
                <a:solidFill>
                  <a:srgbClr val="000000"/>
                </a:solidFill>
              </a:defRPr>
            </a:pPr>
            <a:r>
              <a:rPr sz="3800">
                <a:solidFill>
                  <a:srgbClr val="535353"/>
                </a:solidFill>
              </a:rPr>
              <a:t>Consumo de servicios/APIs para información</a:t>
            </a:r>
          </a:p>
          <a:p>
            <a:pPr lvl="0">
              <a:defRPr sz="1800">
                <a:solidFill>
                  <a:srgbClr val="000000"/>
                </a:solidFill>
              </a:defRPr>
            </a:pPr>
            <a:r>
              <a:rPr sz="3800">
                <a:solidFill>
                  <a:srgbClr val="535353"/>
                </a:solidFill>
              </a:rPr>
              <a:t>Integración de elementos multimedia</a:t>
            </a:r>
          </a:p>
          <a:p>
            <a:pPr lvl="0">
              <a:defRPr sz="1800">
                <a:solidFill>
                  <a:srgbClr val="000000"/>
                </a:solidFill>
              </a:defRPr>
            </a:pPr>
            <a:r>
              <a:rPr sz="3800">
                <a:solidFill>
                  <a:srgbClr val="535353"/>
                </a:solidFill>
              </a:rPr>
              <a:t>Geolocalización y posicionamiento en mapas</a:t>
            </a:r>
          </a:p>
          <a:p>
            <a:pPr lvl="0">
              <a:defRPr sz="1800">
                <a:solidFill>
                  <a:srgbClr val="000000"/>
                </a:solidFill>
              </a:defRPr>
            </a:pPr>
            <a:r>
              <a:rPr sz="3800">
                <a:solidFill>
                  <a:srgbClr val="535353"/>
                </a:solidFill>
              </a:rPr>
              <a:t>Servicios en segundo plano</a:t>
            </a:r>
          </a:p>
          <a:p>
            <a:pPr lvl="0">
              <a:defRPr sz="1800">
                <a:solidFill>
                  <a:srgbClr val="000000"/>
                </a:solidFill>
              </a:defRPr>
            </a:pPr>
            <a:r>
              <a:rPr sz="3800">
                <a:solidFill>
                  <a:srgbClr val="535353"/>
                </a:solidFill>
              </a:rPr>
              <a:t>Widgets</a:t>
            </a:r>
          </a:p>
          <a:p>
            <a:pPr lvl="0">
              <a:defRPr sz="1800">
                <a:solidFill>
                  <a:srgbClr val="000000"/>
                </a:solidFill>
              </a:defRPr>
            </a:pPr>
            <a:r>
              <a:rPr sz="3800">
                <a:solidFill>
                  <a:srgbClr val="535353"/>
                </a:solidFill>
              </a:rPr>
              <a:t>Juegos 2D/3D a traves de GL ES o AndEngine.</a:t>
            </a:r>
          </a:p>
          <a:p>
            <a:pPr lvl="0">
              <a:defRPr sz="1800">
                <a:solidFill>
                  <a:srgbClr val="000000"/>
                </a:solidFill>
              </a:defRPr>
            </a:pPr>
            <a:r>
              <a:rPr sz="3800">
                <a:solidFill>
                  <a:srgbClr val="535353"/>
                </a:solidFill>
              </a:rPr>
              <a:t>Chorriapps...</a:t>
            </a:r>
          </a:p>
        </p:txBody>
      </p:sp>
    </p:spTree>
  </p:cSld>
  <p:clrMapOvr>
    <a:masterClrMapping/>
  </p:clrMapOvr>
  <p:transition spd="med">
    <p:dissolv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5.1 Persistencia BBDD</a:t>
            </a:r>
          </a:p>
        </p:txBody>
      </p:sp>
    </p:spTree>
  </p:cSld>
  <p:clrMapOvr>
    <a:masterClrMapping/>
  </p:clrMapOvr>
  <p:transition spd="med">
    <p:dissolv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lang="en-US" sz="7200" cap="all" dirty="0" err="1" smtClean="0">
                <a:solidFill>
                  <a:srgbClr val="535353"/>
                </a:solidFill>
              </a:rPr>
              <a:t>Tecnologías</a:t>
            </a:r>
            <a:endParaRPr sz="7200" cap="all" dirty="0">
              <a:solidFill>
                <a:srgbClr val="535353"/>
              </a:solidFill>
            </a:endParaRPr>
          </a:p>
        </p:txBody>
      </p:sp>
      <p:sp>
        <p:nvSpPr>
          <p:cNvPr id="479" name="Shape 479"/>
          <p:cNvSpPr>
            <a:spLocks noGrp="1"/>
          </p:cNvSpPr>
          <p:nvPr>
            <p:ph type="body" idx="1"/>
          </p:nvPr>
        </p:nvSpPr>
        <p:spPr>
          <a:xfrm>
            <a:off x="355600" y="1536700"/>
            <a:ext cx="12293600" cy="7493000"/>
          </a:xfrm>
          <a:prstGeom prst="rect">
            <a:avLst/>
          </a:prstGeom>
        </p:spPr>
        <p:txBody>
          <a:bodyPr>
            <a:normAutofit/>
          </a:bodyPr>
          <a:lstStyle/>
          <a:p>
            <a:pPr lvl="1">
              <a:defRPr sz="1800">
                <a:solidFill>
                  <a:srgbClr val="000000"/>
                </a:solidFill>
              </a:defRPr>
            </a:pPr>
            <a:r>
              <a:rPr sz="3800" dirty="0">
                <a:solidFill>
                  <a:srgbClr val="535353"/>
                </a:solidFill>
              </a:rPr>
              <a:t>SQLite</a:t>
            </a:r>
          </a:p>
          <a:p>
            <a:pPr lvl="2">
              <a:defRPr sz="1800">
                <a:solidFill>
                  <a:srgbClr val="000000"/>
                </a:solidFill>
              </a:defRPr>
            </a:pPr>
            <a:r>
              <a:rPr sz="3800" dirty="0" err="1">
                <a:solidFill>
                  <a:srgbClr val="535353"/>
                </a:solidFill>
              </a:rPr>
              <a:t>Ligero</a:t>
            </a:r>
            <a:endParaRPr sz="3800" dirty="0">
              <a:solidFill>
                <a:srgbClr val="535353"/>
              </a:solidFill>
            </a:endParaRPr>
          </a:p>
          <a:p>
            <a:pPr lvl="2">
              <a:defRPr sz="1800">
                <a:solidFill>
                  <a:srgbClr val="000000"/>
                </a:solidFill>
              </a:defRPr>
            </a:pPr>
            <a:r>
              <a:rPr sz="3800" dirty="0">
                <a:solidFill>
                  <a:srgbClr val="535353"/>
                </a:solidFill>
              </a:rPr>
              <a:t>Simple</a:t>
            </a:r>
          </a:p>
          <a:p>
            <a:pPr lvl="2">
              <a:defRPr sz="1800">
                <a:solidFill>
                  <a:srgbClr val="000000"/>
                </a:solidFill>
              </a:defRPr>
            </a:pPr>
            <a:r>
              <a:rPr sz="3800" dirty="0" err="1">
                <a:solidFill>
                  <a:srgbClr val="535353"/>
                </a:solidFill>
              </a:rPr>
              <a:t>OpenSource</a:t>
            </a:r>
            <a:endParaRPr sz="3800" dirty="0">
              <a:solidFill>
                <a:srgbClr val="535353"/>
              </a:solidFill>
            </a:endParaRPr>
          </a:p>
          <a:p>
            <a:pPr lvl="2">
              <a:defRPr sz="1800">
                <a:solidFill>
                  <a:srgbClr val="000000"/>
                </a:solidFill>
              </a:defRPr>
            </a:pPr>
            <a:r>
              <a:rPr sz="3800" dirty="0" err="1">
                <a:solidFill>
                  <a:srgbClr val="535353"/>
                </a:solidFill>
              </a:rPr>
              <a:t>Estándar</a:t>
            </a:r>
            <a:endParaRPr sz="3800" dirty="0">
              <a:solidFill>
                <a:srgbClr val="535353"/>
              </a:solidFill>
            </a:endParaRPr>
          </a:p>
          <a:p>
            <a:pPr lvl="2">
              <a:defRPr sz="1800">
                <a:solidFill>
                  <a:srgbClr val="000000"/>
                </a:solidFill>
              </a:defRPr>
            </a:pPr>
            <a:endParaRPr sz="3800" dirty="0">
              <a:solidFill>
                <a:srgbClr val="535353"/>
              </a:solidFill>
            </a:endParaRPr>
          </a:p>
          <a:p>
            <a:pPr lvl="2">
              <a:defRPr sz="1800">
                <a:solidFill>
                  <a:srgbClr val="000000"/>
                </a:solidFill>
              </a:defRPr>
            </a:pPr>
            <a:endParaRPr sz="3800" dirty="0">
              <a:solidFill>
                <a:srgbClr val="535353"/>
              </a:solidFill>
            </a:endParaRPr>
          </a:p>
          <a:p>
            <a:pPr lvl="1">
              <a:defRPr sz="1800">
                <a:solidFill>
                  <a:srgbClr val="000000"/>
                </a:solidFill>
              </a:defRPr>
            </a:pPr>
            <a:r>
              <a:rPr sz="3800" dirty="0">
                <a:solidFill>
                  <a:srgbClr val="535353"/>
                </a:solidFill>
              </a:rPr>
              <a:t>Content Providers</a:t>
            </a:r>
          </a:p>
          <a:p>
            <a:pPr lvl="2">
              <a:defRPr sz="1800">
                <a:solidFill>
                  <a:srgbClr val="000000"/>
                </a:solidFill>
              </a:defRPr>
            </a:pPr>
            <a:r>
              <a:rPr sz="3800" dirty="0" err="1">
                <a:solidFill>
                  <a:srgbClr val="535353"/>
                </a:solidFill>
              </a:rPr>
              <a:t>Compartir</a:t>
            </a:r>
            <a:r>
              <a:rPr sz="3800" dirty="0">
                <a:solidFill>
                  <a:srgbClr val="535353"/>
                </a:solidFill>
              </a:rPr>
              <a:t> info</a:t>
            </a:r>
          </a:p>
          <a:p>
            <a:pPr lvl="2">
              <a:defRPr sz="1800">
                <a:solidFill>
                  <a:srgbClr val="000000"/>
                </a:solidFill>
              </a:defRPr>
            </a:pPr>
            <a:r>
              <a:rPr sz="3800" dirty="0">
                <a:solidFill>
                  <a:srgbClr val="535353"/>
                </a:solidFill>
              </a:rPr>
              <a:t>SMS, Agenda, etc...</a:t>
            </a:r>
          </a:p>
          <a:p>
            <a:pPr lvl="2">
              <a:defRPr sz="1800">
                <a:solidFill>
                  <a:srgbClr val="000000"/>
                </a:solidFill>
              </a:defRPr>
            </a:pPr>
            <a:r>
              <a:rPr sz="3800" dirty="0" err="1">
                <a:solidFill>
                  <a:srgbClr val="535353"/>
                </a:solidFill>
              </a:rPr>
              <a:t>Content_uri</a:t>
            </a:r>
            <a:endParaRPr sz="3800" dirty="0">
              <a:solidFill>
                <a:srgbClr val="535353"/>
              </a:solidFill>
            </a:endParaRPr>
          </a:p>
        </p:txBody>
      </p:sp>
    </p:spTree>
  </p:cSld>
  <p:clrMapOvr>
    <a:masterClrMapping/>
  </p:clrMapOvr>
  <p:transition spd="med">
    <p:dissolv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SQLite</a:t>
            </a:r>
          </a:p>
        </p:txBody>
      </p:sp>
      <p:sp>
        <p:nvSpPr>
          <p:cNvPr id="484" name="Shape 484"/>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A nivel de NDK en C.</a:t>
            </a:r>
          </a:p>
          <a:p>
            <a:pPr lvl="0">
              <a:buClrTx/>
              <a:buSzPct val="125000"/>
              <a:defRPr sz="1800">
                <a:solidFill>
                  <a:srgbClr val="000000"/>
                </a:solidFill>
              </a:defRPr>
            </a:pPr>
            <a:r>
              <a:rPr sz="3800">
                <a:solidFill>
                  <a:srgbClr val="535353"/>
                </a:solidFill>
              </a:rPr>
              <a:t>Disponible en todas las versiones de Android</a:t>
            </a:r>
          </a:p>
          <a:p>
            <a:pPr lvl="0">
              <a:buClrTx/>
              <a:buSzPct val="125000"/>
              <a:defRPr sz="1800">
                <a:solidFill>
                  <a:srgbClr val="000000"/>
                </a:solidFill>
              </a:defRPr>
            </a:pPr>
            <a:r>
              <a:rPr sz="3800">
                <a:solidFill>
                  <a:srgbClr val="535353"/>
                </a:solidFill>
              </a:rPr>
              <a:t>SQLiteOpenHelper: CRUD</a:t>
            </a:r>
          </a:p>
          <a:p>
            <a:pPr lvl="0">
              <a:buClrTx/>
              <a:buSzPct val="125000"/>
              <a:defRPr sz="1800">
                <a:solidFill>
                  <a:srgbClr val="000000"/>
                </a:solidFill>
              </a:defRPr>
            </a:pPr>
            <a:r>
              <a:rPr sz="3800">
                <a:solidFill>
                  <a:srgbClr val="535353"/>
                </a:solidFill>
              </a:rPr>
              <a:t>Cursor</a:t>
            </a:r>
          </a:p>
          <a:p>
            <a:pPr lvl="1">
              <a:buClrTx/>
              <a:buSzPct val="125000"/>
              <a:defRPr sz="1800">
                <a:solidFill>
                  <a:srgbClr val="000000"/>
                </a:solidFill>
              </a:defRPr>
            </a:pPr>
            <a:r>
              <a:rPr sz="3800">
                <a:solidFill>
                  <a:srgbClr val="535353"/>
                </a:solidFill>
              </a:rPr>
              <a:t>Nativo de Android</a:t>
            </a:r>
          </a:p>
          <a:p>
            <a:pPr lvl="1">
              <a:buClrTx/>
              <a:buSzPct val="125000"/>
              <a:defRPr sz="1800">
                <a:solidFill>
                  <a:srgbClr val="000000"/>
                </a:solidFill>
              </a:defRPr>
            </a:pPr>
            <a:r>
              <a:rPr sz="3800">
                <a:solidFill>
                  <a:srgbClr val="535353"/>
                </a:solidFill>
              </a:rPr>
              <a:t>Resultado de una query</a:t>
            </a:r>
          </a:p>
          <a:p>
            <a:pPr lvl="1">
              <a:buClrTx/>
              <a:buSzPct val="125000"/>
              <a:defRPr sz="1800">
                <a:solidFill>
                  <a:srgbClr val="000000"/>
                </a:solidFill>
              </a:defRPr>
            </a:pPr>
            <a:r>
              <a:rPr sz="3800">
                <a:solidFill>
                  <a:srgbClr val="535353"/>
                </a:solidFill>
              </a:rPr>
              <a:t>Hace de iterador</a:t>
            </a:r>
          </a:p>
        </p:txBody>
      </p:sp>
    </p:spTree>
  </p:cSld>
  <p:clrMapOvr>
    <a:masterClrMapping/>
  </p:clrMapOvr>
  <p:transition spd="med">
    <p:dissolv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Content Providers</a:t>
            </a:r>
          </a:p>
        </p:txBody>
      </p:sp>
      <p:sp>
        <p:nvSpPr>
          <p:cNvPr id="489" name="Shape 489"/>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Compartición de información entre aplicaciones</a:t>
            </a:r>
          </a:p>
          <a:p>
            <a:pPr lvl="0">
              <a:buClrTx/>
              <a:buSzPct val="125000"/>
              <a:defRPr sz="1800">
                <a:solidFill>
                  <a:srgbClr val="000000"/>
                </a:solidFill>
              </a:defRPr>
            </a:pPr>
            <a:r>
              <a:rPr sz="3800">
                <a:solidFill>
                  <a:srgbClr val="535353"/>
                </a:solidFill>
              </a:rPr>
              <a:t>Se separa la capa de datos de la aplicación</a:t>
            </a:r>
          </a:p>
          <a:p>
            <a:pPr lvl="0">
              <a:buClrTx/>
              <a:buSzPct val="125000"/>
              <a:defRPr sz="1800">
                <a:solidFill>
                  <a:srgbClr val="000000"/>
                </a:solidFill>
              </a:defRPr>
            </a:pPr>
            <a:r>
              <a:rPr sz="3800">
                <a:solidFill>
                  <a:srgbClr val="535353"/>
                </a:solidFill>
              </a:rPr>
              <a:t>Creados extendiendo ContentProvider</a:t>
            </a:r>
          </a:p>
          <a:p>
            <a:pPr lvl="0">
              <a:buClrTx/>
              <a:buSzPct val="125000"/>
              <a:defRPr sz="1800">
                <a:solidFill>
                  <a:srgbClr val="000000"/>
                </a:solidFill>
              </a:defRPr>
            </a:pPr>
            <a:r>
              <a:rPr sz="3800">
                <a:solidFill>
                  <a:srgbClr val="535353"/>
                </a:solidFill>
              </a:rPr>
              <a:t>Necesitan ser declarados en el Manifest</a:t>
            </a:r>
          </a:p>
          <a:p>
            <a:pPr lvl="0">
              <a:buClrTx/>
              <a:buSzPct val="125000"/>
              <a:defRPr sz="1800">
                <a:solidFill>
                  <a:srgbClr val="000000"/>
                </a:solidFill>
              </a:defRPr>
            </a:pPr>
            <a:r>
              <a:rPr sz="3800">
                <a:solidFill>
                  <a:srgbClr val="535353"/>
                </a:solidFill>
              </a:rPr>
              <a:t>Definen un URI propia y pública para el resto de aplicaciones.</a:t>
            </a:r>
          </a:p>
          <a:p>
            <a:pPr lvl="0">
              <a:buClrTx/>
              <a:buSzPct val="125000"/>
              <a:defRPr sz="1800">
                <a:solidFill>
                  <a:srgbClr val="000000"/>
                </a:solidFill>
              </a:defRPr>
            </a:pPr>
            <a:r>
              <a:rPr sz="3800">
                <a:solidFill>
                  <a:srgbClr val="535353"/>
                </a:solidFill>
              </a:rPr>
              <a:t>De implementar el CRUD compelto</a:t>
            </a:r>
          </a:p>
        </p:txBody>
      </p:sp>
    </p:spTree>
  </p:cSld>
  <p:clrMapOvr>
    <a:masterClrMapping/>
  </p:clrMapOvr>
  <p:transition spd="med">
    <p:dissolv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Content REsolvers</a:t>
            </a:r>
          </a:p>
        </p:txBody>
      </p:sp>
      <p:sp>
        <p:nvSpPr>
          <p:cNvPr id="494" name="Shape 494"/>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Consumen información de los content providers</a:t>
            </a:r>
          </a:p>
          <a:p>
            <a:pPr lvl="0">
              <a:buClrTx/>
              <a:buSzPct val="125000"/>
              <a:defRPr sz="1800">
                <a:solidFill>
                  <a:srgbClr val="000000"/>
                </a:solidFill>
              </a:defRPr>
            </a:pPr>
            <a:r>
              <a:rPr sz="3800">
                <a:solidFill>
                  <a:srgbClr val="535353"/>
                </a:solidFill>
              </a:rPr>
              <a:t>Soporte para Cursor similar a SQLite</a:t>
            </a:r>
          </a:p>
        </p:txBody>
      </p:sp>
    </p:spTree>
  </p:cSld>
  <p:clrMapOvr>
    <a:masterClrMapping/>
  </p:clrMapOvr>
  <p:transition spd="med">
    <p:dissolv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6 acceso aL Hardware</a:t>
            </a:r>
          </a:p>
        </p:txBody>
      </p:sp>
    </p:spTree>
  </p:cSld>
  <p:clrMapOvr>
    <a:masterClrMapping/>
  </p:clrMapOvr>
  <p:transition spd="med">
    <p:dissolv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Sensores del sistema</a:t>
            </a:r>
          </a:p>
        </p:txBody>
      </p:sp>
      <p:sp>
        <p:nvSpPr>
          <p:cNvPr id="503" name="Shape 503"/>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La SDK de Android incorpora un gran número de sensores</a:t>
            </a:r>
          </a:p>
          <a:p>
            <a:pPr lvl="0">
              <a:buClrTx/>
              <a:buSzPct val="125000"/>
              <a:defRPr sz="1800">
                <a:solidFill>
                  <a:srgbClr val="000000"/>
                </a:solidFill>
              </a:defRPr>
            </a:pPr>
            <a:r>
              <a:rPr sz="3800">
                <a:solidFill>
                  <a:srgbClr val="535353"/>
                </a:solidFill>
              </a:rPr>
              <a:t>La disponibilidad depende del dispositivo</a:t>
            </a:r>
          </a:p>
          <a:p>
            <a:pPr lvl="1">
              <a:buClrTx/>
              <a:buSzPct val="125000"/>
              <a:defRPr sz="1800">
                <a:solidFill>
                  <a:srgbClr val="000000"/>
                </a:solidFill>
              </a:defRPr>
            </a:pPr>
            <a:r>
              <a:rPr sz="3800">
                <a:solidFill>
                  <a:srgbClr val="535353"/>
                </a:solidFill>
              </a:rPr>
              <a:t>Giroscopio</a:t>
            </a:r>
          </a:p>
          <a:p>
            <a:pPr lvl="1">
              <a:buClrTx/>
              <a:buSzPct val="125000"/>
              <a:defRPr sz="1800">
                <a:solidFill>
                  <a:srgbClr val="000000"/>
                </a:solidFill>
              </a:defRPr>
            </a:pPr>
            <a:r>
              <a:rPr sz="3800">
                <a:solidFill>
                  <a:srgbClr val="535353"/>
                </a:solidFill>
              </a:rPr>
              <a:t>Orientación</a:t>
            </a:r>
          </a:p>
          <a:p>
            <a:pPr lvl="1">
              <a:buClrTx/>
              <a:buSzPct val="125000"/>
              <a:defRPr sz="1800">
                <a:solidFill>
                  <a:srgbClr val="000000"/>
                </a:solidFill>
              </a:defRPr>
            </a:pPr>
            <a:r>
              <a:rPr sz="3800">
                <a:solidFill>
                  <a:srgbClr val="535353"/>
                </a:solidFill>
              </a:rPr>
              <a:t>Acelerómetro</a:t>
            </a:r>
          </a:p>
          <a:p>
            <a:pPr lvl="1">
              <a:buClrTx/>
              <a:buSzPct val="125000"/>
              <a:defRPr sz="1800">
                <a:solidFill>
                  <a:srgbClr val="000000"/>
                </a:solidFill>
              </a:defRPr>
            </a:pPr>
            <a:r>
              <a:rPr sz="3800">
                <a:solidFill>
                  <a:srgbClr val="535353"/>
                </a:solidFill>
              </a:rPr>
              <a:t>Campo magnético</a:t>
            </a:r>
          </a:p>
        </p:txBody>
      </p:sp>
    </p:spTree>
  </p:cSld>
  <p:clrMapOvr>
    <a:masterClrMapping/>
  </p:clrMapOvr>
  <p:transition spd="med">
    <p:dissolv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Sensores del sistema</a:t>
            </a:r>
          </a:p>
        </p:txBody>
      </p:sp>
      <p:sp>
        <p:nvSpPr>
          <p:cNvPr id="508" name="Shape 508"/>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A partir del API Lvl 14 podemos encontrar también</a:t>
            </a:r>
          </a:p>
          <a:p>
            <a:pPr lvl="1">
              <a:buClrTx/>
              <a:buSzPct val="125000"/>
              <a:defRPr sz="1800">
                <a:solidFill>
                  <a:srgbClr val="000000"/>
                </a:solidFill>
              </a:defRPr>
            </a:pPr>
            <a:r>
              <a:rPr sz="3800">
                <a:solidFill>
                  <a:srgbClr val="535353"/>
                </a:solidFill>
              </a:rPr>
              <a:t>Temperatura ambiente</a:t>
            </a:r>
          </a:p>
          <a:p>
            <a:pPr lvl="1">
              <a:buClrTx/>
              <a:buSzPct val="125000"/>
              <a:defRPr sz="1800">
                <a:solidFill>
                  <a:srgbClr val="000000"/>
                </a:solidFill>
              </a:defRPr>
            </a:pPr>
            <a:r>
              <a:rPr sz="3800">
                <a:solidFill>
                  <a:srgbClr val="535353"/>
                </a:solidFill>
              </a:rPr>
              <a:t>Gravedad </a:t>
            </a:r>
          </a:p>
          <a:p>
            <a:pPr lvl="1">
              <a:buClrTx/>
              <a:buSzPct val="125000"/>
              <a:defRPr sz="1800">
                <a:solidFill>
                  <a:srgbClr val="000000"/>
                </a:solidFill>
              </a:defRPr>
            </a:pPr>
            <a:r>
              <a:rPr sz="3800">
                <a:solidFill>
                  <a:srgbClr val="535353"/>
                </a:solidFill>
              </a:rPr>
              <a:t>Humedad relativa</a:t>
            </a:r>
          </a:p>
          <a:p>
            <a:pPr lvl="1">
              <a:buClrTx/>
              <a:buSzPct val="125000"/>
              <a:defRPr sz="1800">
                <a:solidFill>
                  <a:srgbClr val="000000"/>
                </a:solidFill>
              </a:defRPr>
            </a:pPr>
            <a:r>
              <a:rPr sz="3800">
                <a:solidFill>
                  <a:srgbClr val="535353"/>
                </a:solidFill>
              </a:rPr>
              <a:t>Luz ambiente</a:t>
            </a:r>
          </a:p>
          <a:p>
            <a:pPr lvl="1">
              <a:buClrTx/>
              <a:buSzPct val="125000"/>
              <a:defRPr sz="1800">
                <a:solidFill>
                  <a:srgbClr val="000000"/>
                </a:solidFill>
              </a:defRPr>
            </a:pPr>
            <a:r>
              <a:rPr sz="3800">
                <a:solidFill>
                  <a:srgbClr val="535353"/>
                </a:solidFill>
              </a:rPr>
              <a:t>...</a:t>
            </a:r>
          </a:p>
        </p:txBody>
      </p:sp>
    </p:spTree>
  </p:cSld>
  <p:clrMapOvr>
    <a:masterClrMapping/>
  </p:clrMapOvr>
  <p:transition spd="med">
    <p:dissolv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hape 514"/>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Acceso a los sensores</a:t>
            </a:r>
          </a:p>
        </p:txBody>
      </p:sp>
      <p:sp>
        <p:nvSpPr>
          <p:cNvPr id="515" name="Shape 515"/>
          <p:cNvSpPr>
            <a:spLocks noGrp="1"/>
          </p:cNvSpPr>
          <p:nvPr>
            <p:ph type="body" idx="1"/>
          </p:nvPr>
        </p:nvSpPr>
        <p:spPr>
          <a:xfrm>
            <a:off x="355600" y="1536700"/>
            <a:ext cx="12293600" cy="7493000"/>
          </a:xfrm>
          <a:prstGeom prst="rect">
            <a:avLst/>
          </a:prstGeom>
        </p:spPr>
        <p:txBody>
          <a:bodyPr numCol="1" spcCol="38100">
            <a:normAutofit/>
          </a:bodyPr>
          <a:lstStyle/>
          <a:p>
            <a:pPr lvl="0">
              <a:buClrTx/>
              <a:buSzPct val="125000"/>
              <a:defRPr sz="1800">
                <a:solidFill>
                  <a:srgbClr val="000000"/>
                </a:solidFill>
              </a:defRPr>
            </a:pPr>
            <a:r>
              <a:rPr sz="3800">
                <a:solidFill>
                  <a:srgbClr val="535353"/>
                </a:solidFill>
              </a:rPr>
              <a:t>A través del SensorManager</a:t>
            </a:r>
          </a:p>
          <a:p>
            <a:pPr lvl="0">
              <a:buClrTx/>
              <a:buSzPct val="125000"/>
              <a:defRPr sz="1800">
                <a:solidFill>
                  <a:srgbClr val="000000"/>
                </a:solidFill>
              </a:defRPr>
            </a:pPr>
            <a:r>
              <a:rPr sz="3800">
                <a:solidFill>
                  <a:srgbClr val="535353"/>
                </a:solidFill>
              </a:rPr>
              <a:t>Obtenemos la instancia a tracés del servicio del sistema SENSOR_SERVICE</a:t>
            </a:r>
          </a:p>
          <a:p>
            <a:pPr lvl="0">
              <a:buClrTx/>
              <a:buSzPct val="125000"/>
              <a:defRPr sz="1800">
                <a:solidFill>
                  <a:srgbClr val="000000"/>
                </a:solidFill>
              </a:defRPr>
            </a:pPr>
            <a:r>
              <a:rPr sz="3800">
                <a:solidFill>
                  <a:srgbClr val="535353"/>
                </a:solidFill>
              </a:rPr>
              <a:t>Con el SensorEventListener implementamos los métodos necesarios para acceder a los cambios en el sensor.</a:t>
            </a:r>
          </a:p>
          <a:p>
            <a:pPr lvl="0">
              <a:buClrTx/>
              <a:buSzPct val="125000"/>
              <a:defRPr sz="1800">
                <a:solidFill>
                  <a:srgbClr val="000000"/>
                </a:solidFill>
              </a:defRPr>
            </a:pPr>
            <a:endParaRPr sz="3800">
              <a:solidFill>
                <a:srgbClr val="535353"/>
              </a:solidFill>
            </a:endParaRPr>
          </a:p>
          <a:p>
            <a:pPr lvl="0">
              <a:buClrTx/>
              <a:buSzPct val="125000"/>
              <a:defRPr sz="1800">
                <a:solidFill>
                  <a:srgbClr val="000000"/>
                </a:solidFill>
              </a:defRPr>
            </a:pPr>
            <a:r>
              <a:rPr sz="3800">
                <a:solidFill>
                  <a:srgbClr val="535353"/>
                </a:solidFill>
              </a:rPr>
              <a:t>Recordar implementar el unregister en el onPause() de la activity.</a:t>
            </a:r>
          </a:p>
        </p:txBody>
      </p:sp>
    </p:spTree>
  </p:cSld>
  <p:clrMapOvr>
    <a:masterClrMapping/>
  </p:clrMapOvr>
  <p:transition spd="med">
    <p:dissolv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Los datos del sensor</a:t>
            </a:r>
          </a:p>
        </p:txBody>
      </p:sp>
      <p:sp>
        <p:nvSpPr>
          <p:cNvPr id="522" name="Shape 522"/>
          <p:cNvSpPr>
            <a:spLocks noGrp="1"/>
          </p:cNvSpPr>
          <p:nvPr>
            <p:ph type="body" idx="1"/>
          </p:nvPr>
        </p:nvSpPr>
        <p:spPr>
          <a:xfrm>
            <a:off x="355600" y="1536700"/>
            <a:ext cx="12293600" cy="7493000"/>
          </a:xfrm>
          <a:prstGeom prst="rect">
            <a:avLst/>
          </a:prstGeom>
        </p:spPr>
        <p:txBody>
          <a:bodyPr numCol="1" spcCol="38100">
            <a:normAutofit lnSpcReduction="10000"/>
          </a:bodyPr>
          <a:lstStyle/>
          <a:p>
            <a:pPr lvl="0">
              <a:buClrTx/>
              <a:buSzPct val="125000"/>
              <a:defRPr sz="1800">
                <a:solidFill>
                  <a:srgbClr val="000000"/>
                </a:solidFill>
              </a:defRPr>
            </a:pPr>
            <a:r>
              <a:rPr sz="3800">
                <a:solidFill>
                  <a:srgbClr val="535353"/>
                </a:solidFill>
              </a:rPr>
              <a:t>Debemos conocer e interpretar los valores que devuelve el sensor</a:t>
            </a:r>
          </a:p>
          <a:p>
            <a:pPr lvl="0">
              <a:buClrTx/>
              <a:buSzPct val="125000"/>
              <a:defRPr sz="1800">
                <a:solidFill>
                  <a:srgbClr val="000000"/>
                </a:solidFill>
              </a:defRPr>
            </a:pPr>
            <a:r>
              <a:rPr sz="3800">
                <a:solidFill>
                  <a:srgbClr val="535353"/>
                </a:solidFill>
              </a:rPr>
              <a:t>Ejemplo “Acelerómetro”:</a:t>
            </a:r>
          </a:p>
          <a:p>
            <a:pPr lvl="1">
              <a:buClrTx/>
              <a:buSzPct val="125000"/>
              <a:defRPr sz="1800">
                <a:solidFill>
                  <a:srgbClr val="000000"/>
                </a:solidFill>
              </a:defRPr>
            </a:pPr>
            <a:r>
              <a:rPr sz="3800">
                <a:solidFill>
                  <a:srgbClr val="535353"/>
                </a:solidFill>
              </a:rPr>
              <a:t>value[0] - eje x (lateral)</a:t>
            </a:r>
          </a:p>
          <a:p>
            <a:pPr lvl="1">
              <a:buClrTx/>
              <a:buSzPct val="125000"/>
              <a:defRPr sz="1800">
                <a:solidFill>
                  <a:srgbClr val="000000"/>
                </a:solidFill>
              </a:defRPr>
            </a:pPr>
            <a:r>
              <a:rPr sz="3800">
                <a:solidFill>
                  <a:srgbClr val="535353"/>
                </a:solidFill>
              </a:rPr>
              <a:t>value[1] - eje y (longitudinal)</a:t>
            </a:r>
          </a:p>
          <a:p>
            <a:pPr lvl="1">
              <a:buClrTx/>
              <a:buSzPct val="125000"/>
              <a:defRPr sz="1800">
                <a:solidFill>
                  <a:srgbClr val="000000"/>
                </a:solidFill>
              </a:defRPr>
            </a:pPr>
            <a:r>
              <a:rPr sz="3800">
                <a:solidFill>
                  <a:srgbClr val="535353"/>
                </a:solidFill>
              </a:rPr>
              <a:t>value[2] - eje z (vertical)</a:t>
            </a:r>
          </a:p>
          <a:p>
            <a:pPr lvl="0">
              <a:buClrTx/>
              <a:buSzPct val="125000"/>
              <a:defRPr sz="1800">
                <a:solidFill>
                  <a:srgbClr val="000000"/>
                </a:solidFill>
              </a:defRPr>
            </a:pPr>
            <a:r>
              <a:rPr sz="3800">
                <a:solidFill>
                  <a:srgbClr val="535353"/>
                </a:solidFill>
              </a:rPr>
              <a:t>Otro “Luz”:</a:t>
            </a:r>
          </a:p>
          <a:p>
            <a:pPr lvl="1">
              <a:buClrTx/>
              <a:buSzPct val="125000"/>
              <a:defRPr sz="1800">
                <a:solidFill>
                  <a:srgbClr val="000000"/>
                </a:solidFill>
              </a:defRPr>
            </a:pPr>
            <a:r>
              <a:rPr sz="3800">
                <a:solidFill>
                  <a:srgbClr val="535353"/>
                </a:solidFill>
              </a:rPr>
              <a:t>value[0] - intensidad de luz.</a:t>
            </a:r>
          </a:p>
        </p:txBody>
      </p:sp>
    </p:spTree>
  </p:cSld>
  <p:clrMapOvr>
    <a:masterClrMapping/>
  </p:clrMapOvr>
  <p:transition spd="med">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AndEngine - Joints of the Physics Box2D Extension(720p_H.264-AAC).mov"/>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0" y="2451100"/>
            <a:ext cx="13004800" cy="7315200"/>
          </a:xfrm>
          <a:prstGeom prst="rect">
            <a:avLst/>
          </a:prstGeom>
        </p:spPr>
      </p:pic>
      <p:sp>
        <p:nvSpPr>
          <p:cNvPr id="89" name="Shape 89"/>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And Engine Físicas</a:t>
            </a:r>
          </a:p>
        </p:txBody>
      </p:sp>
    </p:spTree>
  </p:cSld>
  <p:clrMapOvr>
    <a:masterClrMapping/>
  </p:clrMapOvr>
  <p:transition spd="med">
    <p:dissolve/>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200" fill="hold"/>
                                        <p:tgtEl>
                                          <p:spTgt spid="8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8"/>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Shape 528"/>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6.1 Estación Meteorológica</a:t>
            </a:r>
          </a:p>
        </p:txBody>
      </p:sp>
    </p:spTree>
  </p:cSld>
  <p:clrMapOvr>
    <a:masterClrMapping/>
  </p:clrMapOvr>
  <p:transition spd="med">
    <p:dissolv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Ejemplo Estación</a:t>
            </a:r>
          </a:p>
        </p:txBody>
      </p:sp>
      <p:sp>
        <p:nvSpPr>
          <p:cNvPr id="533" name="Shape 533"/>
          <p:cNvSpPr>
            <a:spLocks noGrp="1"/>
          </p:cNvSpPr>
          <p:nvPr>
            <p:ph type="body" idx="1"/>
          </p:nvPr>
        </p:nvSpPr>
        <p:spPr>
          <a:xfrm>
            <a:off x="355600" y="1536700"/>
            <a:ext cx="12293600" cy="7493000"/>
          </a:xfrm>
          <a:prstGeom prst="rect">
            <a:avLst/>
          </a:prstGeom>
        </p:spPr>
        <p:txBody>
          <a:bodyPr>
            <a:normAutofit/>
          </a:bodyPr>
          <a:lstStyle/>
          <a:p>
            <a:pPr lvl="0">
              <a:buClrTx/>
              <a:buSzPct val="125000"/>
              <a:defRPr sz="1800">
                <a:solidFill>
                  <a:srgbClr val="000000"/>
                </a:solidFill>
              </a:defRPr>
            </a:pPr>
            <a:r>
              <a:rPr sz="3800">
                <a:solidFill>
                  <a:srgbClr val="535353"/>
                </a:solidFill>
              </a:rPr>
              <a:t>Sensores</a:t>
            </a:r>
          </a:p>
          <a:p>
            <a:pPr lvl="1">
              <a:buClrTx/>
              <a:buSzPct val="125000"/>
              <a:defRPr sz="1800">
                <a:solidFill>
                  <a:srgbClr val="000000"/>
                </a:solidFill>
              </a:defRPr>
            </a:pPr>
            <a:r>
              <a:rPr sz="3800">
                <a:solidFill>
                  <a:srgbClr val="535353"/>
                </a:solidFill>
              </a:rPr>
              <a:t>TYPE_LIGHT</a:t>
            </a:r>
          </a:p>
          <a:p>
            <a:pPr lvl="1">
              <a:buClrTx/>
              <a:buSzPct val="125000"/>
              <a:defRPr sz="1800">
                <a:solidFill>
                  <a:srgbClr val="000000"/>
                </a:solidFill>
              </a:defRPr>
            </a:pPr>
            <a:r>
              <a:rPr sz="3800">
                <a:solidFill>
                  <a:srgbClr val="535353"/>
                </a:solidFill>
              </a:rPr>
              <a:t>TYPE_AMBIENT_TEMPERATURE</a:t>
            </a:r>
          </a:p>
          <a:p>
            <a:pPr lvl="1">
              <a:buClrTx/>
              <a:buSzPct val="125000"/>
              <a:defRPr sz="1800">
                <a:solidFill>
                  <a:srgbClr val="000000"/>
                </a:solidFill>
              </a:defRPr>
            </a:pPr>
            <a:r>
              <a:rPr sz="3800">
                <a:solidFill>
                  <a:srgbClr val="535353"/>
                </a:solidFill>
              </a:rPr>
              <a:t>TYPE_PRESSURE</a:t>
            </a:r>
          </a:p>
          <a:p>
            <a:pPr lvl="1">
              <a:buClrTx/>
              <a:buSzPct val="125000"/>
              <a:defRPr sz="1800">
                <a:solidFill>
                  <a:srgbClr val="000000"/>
                </a:solidFill>
              </a:defRPr>
            </a:pPr>
            <a:endParaRPr sz="3800">
              <a:solidFill>
                <a:srgbClr val="535353"/>
              </a:solidFill>
            </a:endParaRPr>
          </a:p>
          <a:p>
            <a:pPr lvl="1">
              <a:buClrTx/>
              <a:buSzPct val="125000"/>
              <a:defRPr sz="1800">
                <a:solidFill>
                  <a:srgbClr val="000000"/>
                </a:solidFill>
              </a:defRPr>
            </a:pPr>
            <a:endParaRPr sz="3800">
              <a:solidFill>
                <a:srgbClr val="535353"/>
              </a:solidFill>
            </a:endParaRPr>
          </a:p>
          <a:p>
            <a:pPr lvl="1">
              <a:buClrTx/>
              <a:buSzPct val="125000"/>
              <a:defRPr sz="1800">
                <a:solidFill>
                  <a:srgbClr val="000000"/>
                </a:solidFill>
              </a:defRPr>
            </a:pPr>
            <a:endParaRPr sz="3800">
              <a:solidFill>
                <a:srgbClr val="535353"/>
              </a:solidFill>
            </a:endParaRPr>
          </a:p>
          <a:p>
            <a:pPr lvl="1">
              <a:buClrTx/>
              <a:buSzPct val="125000"/>
              <a:defRPr sz="1800">
                <a:solidFill>
                  <a:srgbClr val="000000"/>
                </a:solidFill>
              </a:defRPr>
            </a:pPr>
            <a:r>
              <a:rPr sz="3800">
                <a:solidFill>
                  <a:srgbClr val="535353"/>
                </a:solidFill>
              </a:rPr>
              <a:t>Asociar la UI</a:t>
            </a:r>
          </a:p>
          <a:p>
            <a:pPr lvl="1">
              <a:buClrTx/>
              <a:buSzPct val="125000"/>
              <a:defRPr sz="1800">
                <a:solidFill>
                  <a:srgbClr val="000000"/>
                </a:solidFill>
              </a:defRPr>
            </a:pPr>
            <a:r>
              <a:rPr sz="3800">
                <a:solidFill>
                  <a:srgbClr val="535353"/>
                </a:solidFill>
              </a:rPr>
              <a:t>Instanciar el sensorManager</a:t>
            </a:r>
          </a:p>
          <a:p>
            <a:pPr lvl="1">
              <a:buClrTx/>
              <a:buSzPct val="125000"/>
              <a:defRPr sz="1800">
                <a:solidFill>
                  <a:srgbClr val="000000"/>
                </a:solidFill>
              </a:defRPr>
            </a:pPr>
            <a:r>
              <a:rPr sz="3800">
                <a:solidFill>
                  <a:srgbClr val="535353"/>
                </a:solidFill>
              </a:rPr>
              <a:t>Listener restantes</a:t>
            </a:r>
          </a:p>
          <a:p>
            <a:pPr lvl="1">
              <a:buClrTx/>
              <a:buSzPct val="125000"/>
              <a:defRPr sz="1800">
                <a:solidFill>
                  <a:srgbClr val="000000"/>
                </a:solidFill>
              </a:defRPr>
            </a:pPr>
            <a:r>
              <a:rPr sz="3800">
                <a:solidFill>
                  <a:srgbClr val="535353"/>
                </a:solidFill>
              </a:rPr>
              <a:t>Asociar los listeners</a:t>
            </a:r>
          </a:p>
          <a:p>
            <a:pPr lvl="1">
              <a:buClrTx/>
              <a:buSzPct val="125000"/>
              <a:defRPr sz="1800">
                <a:solidFill>
                  <a:srgbClr val="000000"/>
                </a:solidFill>
              </a:defRPr>
            </a:pPr>
            <a:r>
              <a:rPr sz="3800">
                <a:solidFill>
                  <a:srgbClr val="535353"/>
                </a:solidFill>
              </a:rPr>
              <a:t>Desregistrarlos</a:t>
            </a:r>
          </a:p>
        </p:txBody>
      </p:sp>
    </p:spTree>
  </p:cSld>
  <p:clrMapOvr>
    <a:masterClrMapping/>
  </p:clrMapOvr>
  <p:transition spd="med">
    <p:dissolv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6.2 La cámara</a:t>
            </a:r>
          </a:p>
        </p:txBody>
      </p:sp>
    </p:spTree>
  </p:cSld>
  <p:clrMapOvr>
    <a:masterClrMapping/>
  </p:clrMapOvr>
  <p:transition spd="med">
    <p:dissolv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Acceso a la cámara</a:t>
            </a:r>
          </a:p>
        </p:txBody>
      </p:sp>
      <p:sp>
        <p:nvSpPr>
          <p:cNvPr id="544" name="Shape 544"/>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Clase Camara como gestor del hardware</a:t>
            </a:r>
          </a:p>
          <a:p>
            <a:pPr lvl="1">
              <a:buClrTx/>
              <a:buSzPct val="125000"/>
              <a:defRPr sz="1800">
                <a:solidFill>
                  <a:srgbClr val="000000"/>
                </a:solidFill>
              </a:defRPr>
            </a:pPr>
            <a:r>
              <a:rPr sz="3800">
                <a:solidFill>
                  <a:srgbClr val="535353"/>
                </a:solidFill>
              </a:rPr>
              <a:t>SurfaceView para integrar la cámara con la UI</a:t>
            </a:r>
          </a:p>
          <a:p>
            <a:pPr lvl="1">
              <a:buClrTx/>
              <a:buSzPct val="125000"/>
              <a:defRPr sz="1800">
                <a:solidFill>
                  <a:srgbClr val="000000"/>
                </a:solidFill>
              </a:defRPr>
            </a:pPr>
            <a:r>
              <a:rPr sz="3800">
                <a:solidFill>
                  <a:srgbClr val="535353"/>
                </a:solidFill>
              </a:rPr>
              <a:t>Los SurfaceView se componen de un conjunto de callbacks similares a los del ciclo de vida de una Activity.</a:t>
            </a:r>
          </a:p>
          <a:p>
            <a:pPr lvl="1">
              <a:buClrTx/>
              <a:buSzPct val="125000"/>
              <a:defRPr sz="1800">
                <a:solidFill>
                  <a:srgbClr val="000000"/>
                </a:solidFill>
              </a:defRPr>
            </a:pPr>
            <a:endParaRPr sz="3800">
              <a:solidFill>
                <a:srgbClr val="535353"/>
              </a:solidFill>
            </a:endParaRPr>
          </a:p>
          <a:p>
            <a:pPr lvl="1">
              <a:buClrTx/>
              <a:buSzPct val="125000"/>
              <a:defRPr sz="1800">
                <a:solidFill>
                  <a:srgbClr val="000000"/>
                </a:solidFill>
              </a:defRPr>
            </a:pPr>
            <a:r>
              <a:rPr sz="3800">
                <a:solidFill>
                  <a:srgbClr val="535353"/>
                </a:solidFill>
              </a:rPr>
              <a:t>En el ejemplo mandamos la imágenes de la cámara al Surface.</a:t>
            </a:r>
          </a:p>
        </p:txBody>
      </p:sp>
    </p:spTree>
  </p:cSld>
  <p:clrMapOvr>
    <a:masterClrMapping/>
  </p:clrMapOvr>
  <p:transition spd="med">
    <p:dissolv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7 MAPAS</a:t>
            </a:r>
          </a:p>
        </p:txBody>
      </p:sp>
    </p:spTree>
  </p:cSld>
  <p:clrMapOvr>
    <a:masterClrMapping/>
  </p:clrMapOvr>
  <p:transition spd="med">
    <p:dissolv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Usando mapas</a:t>
            </a:r>
          </a:p>
        </p:txBody>
      </p:sp>
      <p:sp>
        <p:nvSpPr>
          <p:cNvPr id="555" name="Shape 555"/>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MapView</a:t>
            </a:r>
          </a:p>
          <a:p>
            <a:pPr lvl="2">
              <a:buClrTx/>
              <a:buSzPct val="125000"/>
              <a:defRPr sz="1800">
                <a:solidFill>
                  <a:srgbClr val="000000"/>
                </a:solidFill>
              </a:defRPr>
            </a:pPr>
            <a:r>
              <a:rPr sz="3800">
                <a:solidFill>
                  <a:srgbClr val="535353"/>
                </a:solidFill>
              </a:rPr>
              <a:t>Componente que permite incrustar una mapa en la app.</a:t>
            </a:r>
          </a:p>
          <a:p>
            <a:pPr lvl="2">
              <a:buClrTx/>
              <a:buSzPct val="125000"/>
              <a:defRPr sz="1800">
                <a:solidFill>
                  <a:srgbClr val="000000"/>
                </a:solidFill>
              </a:defRPr>
            </a:pPr>
            <a:r>
              <a:rPr sz="3800">
                <a:solidFill>
                  <a:srgbClr val="535353"/>
                </a:solidFill>
              </a:rPr>
              <a:t>Necesario usar en dev Google API.</a:t>
            </a:r>
          </a:p>
          <a:p>
            <a:pPr lvl="2">
              <a:buClrTx/>
              <a:buSzPct val="125000"/>
              <a:defRPr sz="1800">
                <a:solidFill>
                  <a:srgbClr val="000000"/>
                </a:solidFill>
              </a:defRPr>
            </a:pPr>
            <a:r>
              <a:rPr sz="3800">
                <a:solidFill>
                  <a:srgbClr val="535353"/>
                </a:solidFill>
              </a:rPr>
              <a:t>Ahora ya la V2 :(</a:t>
            </a:r>
          </a:p>
        </p:txBody>
      </p:sp>
    </p:spTree>
  </p:cSld>
  <p:clrMapOvr>
    <a:masterClrMapping/>
  </p:clrMapOvr>
  <p:transition spd="med">
    <p:dissolv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Obetener API KEY v2</a:t>
            </a:r>
          </a:p>
        </p:txBody>
      </p:sp>
      <p:sp>
        <p:nvSpPr>
          <p:cNvPr id="562" name="Shape 562"/>
          <p:cNvSpPr>
            <a:spLocks noGrp="1"/>
          </p:cNvSpPr>
          <p:nvPr>
            <p:ph type="body" idx="1"/>
          </p:nvPr>
        </p:nvSpPr>
        <p:spPr>
          <a:xfrm>
            <a:off x="355600" y="1536700"/>
            <a:ext cx="12293600" cy="7493000"/>
          </a:xfrm>
          <a:prstGeom prst="rect">
            <a:avLst/>
          </a:prstGeom>
        </p:spPr>
        <p:txBody>
          <a:bodyPr numCol="1" spcCol="38100">
            <a:normAutofit/>
          </a:bodyPr>
          <a:lstStyle/>
          <a:p>
            <a:pPr marL="610361" lvl="1" indent="-271272" defTabSz="519937">
              <a:spcBef>
                <a:spcPts val="3300"/>
              </a:spcBef>
              <a:buClrTx/>
              <a:buSzPct val="184210"/>
              <a:buAutoNum type="arabicPeriod"/>
              <a:defRPr sz="1800">
                <a:solidFill>
                  <a:srgbClr val="000000"/>
                </a:solidFill>
              </a:defRPr>
            </a:pPr>
            <a:r>
              <a:rPr sz="3382" dirty="0">
                <a:solidFill>
                  <a:srgbClr val="535353"/>
                </a:solidFill>
              </a:rPr>
              <a:t> </a:t>
            </a:r>
            <a:r>
              <a:rPr sz="3382" dirty="0" err="1">
                <a:solidFill>
                  <a:srgbClr val="535353"/>
                </a:solidFill>
              </a:rPr>
              <a:t>Instalar</a:t>
            </a:r>
            <a:r>
              <a:rPr sz="3382" dirty="0">
                <a:solidFill>
                  <a:srgbClr val="535353"/>
                </a:solidFill>
              </a:rPr>
              <a:t> Google Play Services del SDK Manager</a:t>
            </a:r>
          </a:p>
          <a:p>
            <a:pPr marL="610361" lvl="1" indent="-271272" defTabSz="519937">
              <a:spcBef>
                <a:spcPts val="3300"/>
              </a:spcBef>
              <a:buClrTx/>
              <a:buSzPct val="184210"/>
              <a:buAutoNum type="arabicPeriod"/>
              <a:defRPr sz="1800">
                <a:solidFill>
                  <a:srgbClr val="000000"/>
                </a:solidFill>
              </a:defRPr>
            </a:pPr>
            <a:r>
              <a:rPr sz="3382" dirty="0">
                <a:solidFill>
                  <a:srgbClr val="535353"/>
                </a:solidFill>
              </a:rPr>
              <a:t> </a:t>
            </a:r>
            <a:r>
              <a:rPr sz="3382" dirty="0" err="1">
                <a:solidFill>
                  <a:srgbClr val="535353"/>
                </a:solidFill>
              </a:rPr>
              <a:t>Obtener</a:t>
            </a:r>
            <a:r>
              <a:rPr sz="3382" dirty="0">
                <a:solidFill>
                  <a:srgbClr val="535353"/>
                </a:solidFill>
              </a:rPr>
              <a:t> el SHA1 de la key </a:t>
            </a:r>
            <a:r>
              <a:rPr sz="3382" dirty="0" err="1">
                <a:solidFill>
                  <a:srgbClr val="535353"/>
                </a:solidFill>
              </a:rPr>
              <a:t>que</a:t>
            </a:r>
            <a:r>
              <a:rPr sz="3382" dirty="0">
                <a:solidFill>
                  <a:srgbClr val="535353"/>
                </a:solidFill>
              </a:rPr>
              <a:t> </a:t>
            </a:r>
            <a:r>
              <a:rPr sz="3382" dirty="0" err="1">
                <a:solidFill>
                  <a:srgbClr val="535353"/>
                </a:solidFill>
              </a:rPr>
              <a:t>usemos</a:t>
            </a:r>
            <a:r>
              <a:rPr sz="3382" dirty="0">
                <a:solidFill>
                  <a:srgbClr val="535353"/>
                </a:solidFill>
              </a:rPr>
              <a:t> (</a:t>
            </a:r>
            <a:r>
              <a:rPr sz="3382" dirty="0" smtClean="0">
                <a:solidFill>
                  <a:srgbClr val="535353"/>
                </a:solidFill>
              </a:rPr>
              <a:t>debug</a:t>
            </a:r>
            <a:r>
              <a:rPr sz="3382" dirty="0">
                <a:solidFill>
                  <a:srgbClr val="535353"/>
                </a:solidFill>
              </a:rPr>
              <a:t>)</a:t>
            </a:r>
          </a:p>
          <a:p>
            <a:pPr marL="610361" lvl="1" indent="-271272" defTabSz="519937">
              <a:spcBef>
                <a:spcPts val="3300"/>
              </a:spcBef>
              <a:buClrTx/>
              <a:buSzPct val="184210"/>
              <a:buAutoNum type="arabicPeriod"/>
              <a:defRPr sz="1800">
                <a:solidFill>
                  <a:srgbClr val="000000"/>
                </a:solidFill>
              </a:defRPr>
            </a:pPr>
            <a:endParaRPr sz="3382" dirty="0">
              <a:solidFill>
                <a:srgbClr val="535353"/>
              </a:solidFill>
            </a:endParaRPr>
          </a:p>
          <a:p>
            <a:pPr marL="610361" lvl="1" indent="-271272" defTabSz="519937">
              <a:spcBef>
                <a:spcPts val="3300"/>
              </a:spcBef>
              <a:buClrTx/>
              <a:buSzPct val="184210"/>
              <a:buAutoNum type="arabicPeriod"/>
              <a:defRPr sz="1800">
                <a:solidFill>
                  <a:srgbClr val="000000"/>
                </a:solidFill>
              </a:defRPr>
            </a:pPr>
            <a:endParaRPr sz="3382" dirty="0">
              <a:solidFill>
                <a:srgbClr val="535353"/>
              </a:solidFill>
            </a:endParaRPr>
          </a:p>
          <a:p>
            <a:pPr marL="610361" lvl="1" indent="-271272" defTabSz="519937">
              <a:spcBef>
                <a:spcPts val="3300"/>
              </a:spcBef>
              <a:buClrTx/>
              <a:buSzPct val="184210"/>
              <a:buAutoNum type="arabicPeriod"/>
              <a:defRPr sz="1800">
                <a:solidFill>
                  <a:srgbClr val="000000"/>
                </a:solidFill>
              </a:defRPr>
            </a:pPr>
            <a:r>
              <a:rPr sz="3382" dirty="0">
                <a:solidFill>
                  <a:srgbClr val="535353"/>
                </a:solidFill>
              </a:rPr>
              <a:t> </a:t>
            </a:r>
            <a:r>
              <a:rPr sz="3382" u="sng" dirty="0">
                <a:solidFill>
                  <a:srgbClr val="535353"/>
                </a:solidFill>
                <a:hlinkClick r:id="rId2"/>
              </a:rPr>
              <a:t>https://code.google.com/apis/console</a:t>
            </a:r>
            <a:endParaRPr sz="3382" dirty="0">
              <a:solidFill>
                <a:srgbClr val="535353"/>
              </a:solidFill>
            </a:endParaRPr>
          </a:p>
          <a:p>
            <a:pPr marL="610361" lvl="1" indent="-271272" defTabSz="519937">
              <a:spcBef>
                <a:spcPts val="3300"/>
              </a:spcBef>
              <a:buClrTx/>
              <a:buSzPct val="184210"/>
              <a:buAutoNum type="arabicPeriod"/>
              <a:defRPr sz="1800">
                <a:solidFill>
                  <a:srgbClr val="000000"/>
                </a:solidFill>
              </a:defRPr>
            </a:pPr>
            <a:r>
              <a:rPr sz="3382" dirty="0">
                <a:solidFill>
                  <a:srgbClr val="535353"/>
                </a:solidFill>
              </a:rPr>
              <a:t> </a:t>
            </a:r>
            <a:r>
              <a:rPr sz="3382" dirty="0" err="1">
                <a:solidFill>
                  <a:srgbClr val="535353"/>
                </a:solidFill>
              </a:rPr>
              <a:t>Accedemos</a:t>
            </a:r>
            <a:r>
              <a:rPr sz="3382" dirty="0">
                <a:solidFill>
                  <a:srgbClr val="535353"/>
                </a:solidFill>
              </a:rPr>
              <a:t> a </a:t>
            </a:r>
            <a:r>
              <a:rPr sz="3382" dirty="0" err="1">
                <a:solidFill>
                  <a:srgbClr val="535353"/>
                </a:solidFill>
              </a:rPr>
              <a:t>Servicios</a:t>
            </a:r>
            <a:r>
              <a:rPr sz="3382" dirty="0">
                <a:solidFill>
                  <a:srgbClr val="535353"/>
                </a:solidFill>
              </a:rPr>
              <a:t> y </a:t>
            </a:r>
            <a:r>
              <a:rPr sz="3382" dirty="0" err="1">
                <a:solidFill>
                  <a:srgbClr val="535353"/>
                </a:solidFill>
              </a:rPr>
              <a:t>Activamos</a:t>
            </a:r>
            <a:r>
              <a:rPr sz="3382" dirty="0">
                <a:solidFill>
                  <a:srgbClr val="535353"/>
                </a:solidFill>
              </a:rPr>
              <a:t> </a:t>
            </a:r>
            <a:r>
              <a:rPr sz="3382" dirty="0" err="1">
                <a:solidFill>
                  <a:srgbClr val="535353"/>
                </a:solidFill>
              </a:rPr>
              <a:t>GoogleMaps</a:t>
            </a:r>
            <a:r>
              <a:rPr sz="3382" dirty="0">
                <a:solidFill>
                  <a:srgbClr val="535353"/>
                </a:solidFill>
              </a:rPr>
              <a:t> API v2 y </a:t>
            </a:r>
            <a:r>
              <a:rPr sz="3382" dirty="0" err="1">
                <a:solidFill>
                  <a:srgbClr val="535353"/>
                </a:solidFill>
              </a:rPr>
              <a:t>GoogleMap</a:t>
            </a:r>
            <a:r>
              <a:rPr sz="3382" dirty="0">
                <a:solidFill>
                  <a:srgbClr val="535353"/>
                </a:solidFill>
              </a:rPr>
              <a:t> for Android v2</a:t>
            </a:r>
          </a:p>
          <a:p>
            <a:pPr marL="610361" lvl="1" indent="-271272" defTabSz="519937">
              <a:spcBef>
                <a:spcPts val="3300"/>
              </a:spcBef>
              <a:buClrTx/>
              <a:buSzPct val="184210"/>
              <a:buAutoNum type="arabicPeriod"/>
              <a:defRPr sz="1800">
                <a:solidFill>
                  <a:srgbClr val="000000"/>
                </a:solidFill>
              </a:defRPr>
            </a:pPr>
            <a:r>
              <a:rPr sz="3382" dirty="0">
                <a:solidFill>
                  <a:srgbClr val="535353"/>
                </a:solidFill>
              </a:rPr>
              <a:t> En GM API v2 </a:t>
            </a:r>
            <a:r>
              <a:rPr sz="3382" dirty="0" err="1">
                <a:solidFill>
                  <a:srgbClr val="535353"/>
                </a:solidFill>
              </a:rPr>
              <a:t>creamos</a:t>
            </a:r>
            <a:r>
              <a:rPr sz="3382" dirty="0">
                <a:solidFill>
                  <a:srgbClr val="535353"/>
                </a:solidFill>
              </a:rPr>
              <a:t> </a:t>
            </a:r>
            <a:r>
              <a:rPr sz="3382" dirty="0" err="1">
                <a:solidFill>
                  <a:srgbClr val="535353"/>
                </a:solidFill>
              </a:rPr>
              <a:t>una</a:t>
            </a:r>
            <a:r>
              <a:rPr sz="3382" dirty="0">
                <a:solidFill>
                  <a:srgbClr val="535353"/>
                </a:solidFill>
              </a:rPr>
              <a:t> </a:t>
            </a:r>
            <a:r>
              <a:rPr sz="3382" dirty="0" err="1">
                <a:solidFill>
                  <a:srgbClr val="535353"/>
                </a:solidFill>
              </a:rPr>
              <a:t>nueva</a:t>
            </a:r>
            <a:r>
              <a:rPr sz="3382" dirty="0">
                <a:solidFill>
                  <a:srgbClr val="535353"/>
                </a:solidFill>
              </a:rPr>
              <a:t> clave </a:t>
            </a:r>
            <a:r>
              <a:rPr sz="3382" dirty="0" err="1">
                <a:solidFill>
                  <a:srgbClr val="535353"/>
                </a:solidFill>
              </a:rPr>
              <a:t>para</a:t>
            </a:r>
            <a:r>
              <a:rPr sz="3382" dirty="0">
                <a:solidFill>
                  <a:srgbClr val="535353"/>
                </a:solidFill>
              </a:rPr>
              <a:t> </a:t>
            </a:r>
            <a:r>
              <a:rPr sz="3382" dirty="0" err="1">
                <a:solidFill>
                  <a:srgbClr val="535353"/>
                </a:solidFill>
              </a:rPr>
              <a:t>nuestra</a:t>
            </a:r>
            <a:r>
              <a:rPr sz="3382" dirty="0">
                <a:solidFill>
                  <a:srgbClr val="535353"/>
                </a:solidFill>
              </a:rPr>
              <a:t> app</a:t>
            </a:r>
          </a:p>
        </p:txBody>
      </p:sp>
      <p:sp>
        <p:nvSpPr>
          <p:cNvPr id="565" name="Shape 565"/>
          <p:cNvSpPr/>
          <p:nvPr/>
        </p:nvSpPr>
        <p:spPr>
          <a:xfrm>
            <a:off x="707113" y="3148608"/>
            <a:ext cx="12293601" cy="176458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lvl="0" algn="l">
              <a:defRPr sz="1800">
                <a:solidFill>
                  <a:srgbClr val="000000"/>
                </a:solidFill>
              </a:defRPr>
            </a:pPr>
            <a:r>
              <a:rPr sz="3600" i="1" dirty="0" err="1">
                <a:solidFill>
                  <a:srgbClr val="535353"/>
                </a:solidFill>
              </a:rPr>
              <a:t>keytool</a:t>
            </a:r>
            <a:r>
              <a:rPr sz="3600" i="1" dirty="0">
                <a:solidFill>
                  <a:srgbClr val="535353"/>
                </a:solidFill>
              </a:rPr>
              <a:t> -list -v -alias </a:t>
            </a:r>
            <a:r>
              <a:rPr sz="3600" i="1" dirty="0" err="1">
                <a:solidFill>
                  <a:srgbClr val="535353"/>
                </a:solidFill>
              </a:rPr>
              <a:t>androiddebugkey</a:t>
            </a:r>
            <a:r>
              <a:rPr sz="3600" i="1" dirty="0">
                <a:solidFill>
                  <a:srgbClr val="535353"/>
                </a:solidFill>
              </a:rPr>
              <a:t> \</a:t>
            </a:r>
          </a:p>
          <a:p>
            <a:pPr lvl="0" algn="l">
              <a:defRPr sz="1800">
                <a:solidFill>
                  <a:srgbClr val="000000"/>
                </a:solidFill>
              </a:defRPr>
            </a:pPr>
            <a:r>
              <a:rPr sz="3600" i="1" dirty="0">
                <a:solidFill>
                  <a:srgbClr val="535353"/>
                </a:solidFill>
              </a:rPr>
              <a:t>-</a:t>
            </a:r>
            <a:r>
              <a:rPr sz="3600" i="1" dirty="0" err="1">
                <a:solidFill>
                  <a:srgbClr val="535353"/>
                </a:solidFill>
              </a:rPr>
              <a:t>keystore</a:t>
            </a:r>
            <a:r>
              <a:rPr sz="3600" i="1" dirty="0">
                <a:solidFill>
                  <a:srgbClr val="535353"/>
                </a:solidFill>
              </a:rPr>
              <a:t> &lt;</a:t>
            </a:r>
            <a:r>
              <a:rPr sz="3600" i="1" dirty="0" err="1">
                <a:solidFill>
                  <a:srgbClr val="535353"/>
                </a:solidFill>
              </a:rPr>
              <a:t>path_to_debug_keystore</a:t>
            </a:r>
            <a:r>
              <a:rPr sz="3600" i="1" dirty="0">
                <a:solidFill>
                  <a:srgbClr val="535353"/>
                </a:solidFill>
              </a:rPr>
              <a:t>&gt;</a:t>
            </a:r>
            <a:r>
              <a:rPr sz="3600" i="1" dirty="0" err="1">
                <a:solidFill>
                  <a:srgbClr val="535353"/>
                </a:solidFill>
              </a:rPr>
              <a:t>debug.keystore</a:t>
            </a:r>
            <a:r>
              <a:rPr sz="3600" i="1" dirty="0">
                <a:solidFill>
                  <a:srgbClr val="535353"/>
                </a:solidFill>
              </a:rPr>
              <a:t> \</a:t>
            </a:r>
          </a:p>
          <a:p>
            <a:pPr lvl="0" algn="l">
              <a:defRPr sz="1800">
                <a:solidFill>
                  <a:srgbClr val="000000"/>
                </a:solidFill>
              </a:defRPr>
            </a:pPr>
            <a:r>
              <a:rPr sz="3600" i="1" dirty="0">
                <a:solidFill>
                  <a:srgbClr val="535353"/>
                </a:solidFill>
              </a:rPr>
              <a:t>-</a:t>
            </a:r>
            <a:r>
              <a:rPr sz="3600" i="1" dirty="0" err="1">
                <a:solidFill>
                  <a:srgbClr val="535353"/>
                </a:solidFill>
              </a:rPr>
              <a:t>storepass</a:t>
            </a:r>
            <a:r>
              <a:rPr sz="3600" i="1" dirty="0">
                <a:solidFill>
                  <a:srgbClr val="535353"/>
                </a:solidFill>
              </a:rPr>
              <a:t> android -</a:t>
            </a:r>
            <a:r>
              <a:rPr sz="3600" i="1" dirty="0" err="1">
                <a:solidFill>
                  <a:srgbClr val="535353"/>
                </a:solidFill>
              </a:rPr>
              <a:t>keypass</a:t>
            </a:r>
            <a:r>
              <a:rPr sz="3600" i="1" dirty="0">
                <a:solidFill>
                  <a:srgbClr val="535353"/>
                </a:solidFill>
              </a:rPr>
              <a:t> android </a:t>
            </a:r>
          </a:p>
        </p:txBody>
      </p:sp>
    </p:spTree>
  </p:cSld>
  <p:clrMapOvr>
    <a:masterClrMapping/>
  </p:clrMapOvr>
  <p:transition spd="med">
    <p:dissolv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Cambios sustanciales</a:t>
            </a:r>
          </a:p>
        </p:txBody>
      </p:sp>
      <p:sp>
        <p:nvSpPr>
          <p:cNvPr id="568" name="Shape 568"/>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 No es necesario usar Google APIs SDK Lvl X</a:t>
            </a:r>
          </a:p>
          <a:p>
            <a:pPr lvl="1">
              <a:buClrTx/>
              <a:buSzPct val="125000"/>
              <a:defRPr sz="1800">
                <a:solidFill>
                  <a:srgbClr val="000000"/>
                </a:solidFill>
              </a:defRPr>
            </a:pPr>
            <a:r>
              <a:rPr sz="3800">
                <a:solidFill>
                  <a:srgbClr val="535353"/>
                </a:solidFill>
              </a:rPr>
              <a:t>Importamos a nuestro workspace el proyeto de Google Services que marcamos como una librería.</a:t>
            </a:r>
          </a:p>
          <a:p>
            <a:pPr lvl="1">
              <a:buClrTx/>
              <a:buSzPct val="125000"/>
              <a:defRPr sz="1800">
                <a:solidFill>
                  <a:srgbClr val="000000"/>
                </a:solidFill>
              </a:defRPr>
            </a:pPr>
            <a:r>
              <a:rPr sz="3800">
                <a:solidFill>
                  <a:srgbClr val="535353"/>
                </a:solidFill>
              </a:rPr>
              <a:t>Configuramos el API Key en el Manifest con los persmisos necesarios (ej Maps1)</a:t>
            </a:r>
          </a:p>
          <a:p>
            <a:pPr lvl="1">
              <a:buClrTx/>
              <a:buSzPct val="125000"/>
              <a:defRPr sz="1800">
                <a:solidFill>
                  <a:srgbClr val="000000"/>
                </a:solidFill>
              </a:defRPr>
            </a:pPr>
            <a:r>
              <a:rPr sz="3800">
                <a:solidFill>
                  <a:srgbClr val="535353"/>
                </a:solidFill>
              </a:rPr>
              <a:t>Copiamos los ficheros proguard.cfg y proguard-project.txt a nuestro proyecto</a:t>
            </a:r>
          </a:p>
        </p:txBody>
      </p:sp>
    </p:spTree>
  </p:cSld>
  <p:clrMapOvr>
    <a:masterClrMapping/>
  </p:clrMapOvr>
  <p:transition spd="med">
    <p:dissolv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Cambios sustanciales</a:t>
            </a:r>
          </a:p>
        </p:txBody>
      </p:sp>
      <p:sp>
        <p:nvSpPr>
          <p:cNvPr id="573" name="Shape 573"/>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El MapView se sustituye por un Fragment al que asociamos un objeto GoogleMap</a:t>
            </a:r>
          </a:p>
          <a:p>
            <a:pPr lvl="1">
              <a:buClrTx/>
              <a:buSzPct val="125000"/>
              <a:defRPr sz="1800">
                <a:solidFill>
                  <a:srgbClr val="000000"/>
                </a:solidFill>
              </a:defRPr>
            </a:pPr>
            <a:r>
              <a:rPr sz="3800">
                <a:solidFill>
                  <a:srgbClr val="535353"/>
                </a:solidFill>
              </a:rPr>
              <a:t>Animaciones y acciones de cámara integradas en el propio objeto.</a:t>
            </a:r>
          </a:p>
          <a:p>
            <a:pPr lvl="1">
              <a:buClrTx/>
              <a:buSzPct val="125000"/>
              <a:defRPr sz="1800">
                <a:solidFill>
                  <a:srgbClr val="000000"/>
                </a:solidFill>
              </a:defRPr>
            </a:pPr>
            <a:r>
              <a:rPr sz="3800">
                <a:solidFill>
                  <a:srgbClr val="535353"/>
                </a:solidFill>
              </a:rPr>
              <a:t>Simplificación del los overlays, sustituidos por nuevos Markers.</a:t>
            </a:r>
          </a:p>
          <a:p>
            <a:pPr lvl="1">
              <a:buClrTx/>
              <a:buSzPct val="125000"/>
              <a:defRPr sz="1800">
                <a:solidFill>
                  <a:srgbClr val="000000"/>
                </a:solidFill>
              </a:defRPr>
            </a:pPr>
            <a:endParaRPr sz="3800">
              <a:solidFill>
                <a:srgbClr val="535353"/>
              </a:solidFill>
            </a:endParaRPr>
          </a:p>
          <a:p>
            <a:pPr lvl="1">
              <a:buClrTx/>
              <a:buSzPct val="125000"/>
              <a:defRPr sz="1800">
                <a:solidFill>
                  <a:srgbClr val="000000"/>
                </a:solidFill>
              </a:defRPr>
            </a:pPr>
            <a:r>
              <a:rPr sz="3800">
                <a:solidFill>
                  <a:srgbClr val="535353"/>
                </a:solidFill>
              </a:rPr>
              <a:t>En el Ejemplo Maps2 veremos muchas de las posibilidades.</a:t>
            </a:r>
          </a:p>
        </p:txBody>
      </p:sp>
    </p:spTree>
  </p:cSld>
  <p:clrMapOvr>
    <a:masterClrMapping/>
  </p:clrMapOvr>
  <p:transition spd="med">
    <p:dissolv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7.1 Localización</a:t>
            </a:r>
          </a:p>
        </p:txBody>
      </p:sp>
    </p:spTree>
  </p:cSld>
  <p:clrMapOvr>
    <a:masterClrMapping/>
  </p:clrMapOvr>
  <p:transition spd="med">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Shape 91"/>
          <p:cNvSpPr>
            <a:spLocks noGrp="1"/>
          </p:cNvSpPr>
          <p:nvPr>
            <p:ph type="title"/>
          </p:nvPr>
        </p:nvSpPr>
        <p:spPr>
          <a:xfrm>
            <a:off x="355600" y="139700"/>
            <a:ext cx="12293600" cy="1104900"/>
          </a:xfrm>
          <a:prstGeom prst="rect">
            <a:avLst/>
          </a:prstGeom>
        </p:spPr>
        <p:txBody>
          <a:bodyPr/>
          <a:lstStyle>
            <a:lvl1pPr algn="l"/>
          </a:lstStyle>
          <a:p>
            <a:pPr lvl="0">
              <a:defRPr sz="1800" cap="none">
                <a:solidFill>
                  <a:srgbClr val="000000"/>
                </a:solidFill>
              </a:defRPr>
            </a:pPr>
            <a:r>
              <a:rPr sz="7200" cap="all">
                <a:solidFill>
                  <a:srgbClr val="535353"/>
                </a:solidFill>
              </a:rPr>
              <a:t>USOS más divertidos</a:t>
            </a:r>
          </a:p>
        </p:txBody>
      </p:sp>
      <p:sp>
        <p:nvSpPr>
          <p:cNvPr id="92" name="Shape 92"/>
          <p:cNvSpPr>
            <a:spLocks noGrp="1"/>
          </p:cNvSpPr>
          <p:nvPr>
            <p:ph type="body" idx="1"/>
          </p:nvPr>
        </p:nvSpPr>
        <p:spPr>
          <a:xfrm>
            <a:off x="355600" y="1536700"/>
            <a:ext cx="12293600" cy="7493000"/>
          </a:xfrm>
          <a:prstGeom prst="rect">
            <a:avLst/>
          </a:prstGeom>
        </p:spPr>
        <p:txBody>
          <a:bodyPr numCol="1" spcCol="38100">
            <a:normAutofit/>
          </a:bodyPr>
          <a:lstStyle/>
          <a:p>
            <a:pPr marL="252984" lvl="0" indent="-252984" defTabSz="484886">
              <a:spcBef>
                <a:spcPts val="3100"/>
              </a:spcBef>
              <a:defRPr sz="1800">
                <a:solidFill>
                  <a:srgbClr val="000000"/>
                </a:solidFill>
              </a:defRPr>
            </a:pPr>
            <a:r>
              <a:rPr sz="3154">
                <a:solidFill>
                  <a:srgbClr val="535353"/>
                </a:solidFill>
              </a:rPr>
              <a:t>Conexiones NFC</a:t>
            </a:r>
          </a:p>
          <a:p>
            <a:pPr marL="252984" lvl="0" indent="-252984" defTabSz="484886">
              <a:spcBef>
                <a:spcPts val="3100"/>
              </a:spcBef>
              <a:defRPr sz="1800">
                <a:solidFill>
                  <a:srgbClr val="000000"/>
                </a:solidFill>
              </a:defRPr>
            </a:pPr>
            <a:r>
              <a:rPr sz="3154">
                <a:solidFill>
                  <a:srgbClr val="535353"/>
                </a:solidFill>
              </a:rPr>
              <a:t>AR y vision por comutador (QRs, Datamatrix, Barcodes)</a:t>
            </a:r>
          </a:p>
          <a:p>
            <a:pPr marL="252984" lvl="0" indent="-252984" defTabSz="484886">
              <a:spcBef>
                <a:spcPts val="3100"/>
              </a:spcBef>
              <a:defRPr sz="1800">
                <a:solidFill>
                  <a:srgbClr val="000000"/>
                </a:solidFill>
              </a:defRPr>
            </a:pPr>
            <a:r>
              <a:rPr sz="3154">
                <a:solidFill>
                  <a:srgbClr val="535353"/>
                </a:solidFill>
              </a:rPr>
              <a:t>Conexiones Wifi-Direct</a:t>
            </a:r>
          </a:p>
          <a:p>
            <a:pPr marL="252984" lvl="0" indent="-252984" defTabSz="484886">
              <a:spcBef>
                <a:spcPts val="3100"/>
              </a:spcBef>
              <a:defRPr sz="1800">
                <a:solidFill>
                  <a:srgbClr val="000000"/>
                </a:solidFill>
              </a:defRPr>
            </a:pPr>
            <a:r>
              <a:rPr sz="3154">
                <a:solidFill>
                  <a:srgbClr val="535353"/>
                </a:solidFill>
              </a:rPr>
              <a:t>Integración de periféricos</a:t>
            </a:r>
          </a:p>
          <a:p>
            <a:pPr marL="569213" lvl="1" indent="-252984" defTabSz="484886">
              <a:spcBef>
                <a:spcPts val="3100"/>
              </a:spcBef>
              <a:defRPr sz="1800">
                <a:solidFill>
                  <a:srgbClr val="000000"/>
                </a:solidFill>
              </a:defRPr>
            </a:pPr>
            <a:r>
              <a:rPr sz="3154">
                <a:solidFill>
                  <a:srgbClr val="535353"/>
                </a:solidFill>
              </a:rPr>
              <a:t>Vía bluetooth</a:t>
            </a:r>
          </a:p>
          <a:p>
            <a:pPr marL="569213" lvl="1" indent="-252984" defTabSz="484886">
              <a:spcBef>
                <a:spcPts val="3100"/>
              </a:spcBef>
              <a:defRPr sz="1800">
                <a:solidFill>
                  <a:srgbClr val="000000"/>
                </a:solidFill>
              </a:defRPr>
            </a:pPr>
            <a:r>
              <a:rPr sz="3154">
                <a:solidFill>
                  <a:srgbClr val="535353"/>
                </a:solidFill>
              </a:rPr>
              <a:t>Usando cables usb-mini</a:t>
            </a:r>
          </a:p>
          <a:p>
            <a:pPr marL="252984" lvl="0" indent="-252984" defTabSz="484886">
              <a:spcBef>
                <a:spcPts val="3100"/>
              </a:spcBef>
              <a:defRPr sz="1800">
                <a:solidFill>
                  <a:srgbClr val="000000"/>
                </a:solidFill>
              </a:defRPr>
            </a:pPr>
            <a:r>
              <a:rPr sz="3154">
                <a:solidFill>
                  <a:srgbClr val="535353"/>
                </a:solidFill>
              </a:rPr>
              <a:t>Compilación de shaders</a:t>
            </a:r>
          </a:p>
          <a:p>
            <a:pPr marL="252984" lvl="0" indent="-252984" defTabSz="484886">
              <a:spcBef>
                <a:spcPts val="3100"/>
              </a:spcBef>
              <a:defRPr sz="1800">
                <a:solidFill>
                  <a:srgbClr val="000000"/>
                </a:solidFill>
              </a:defRPr>
            </a:pPr>
            <a:r>
              <a:rPr sz="3154">
                <a:solidFill>
                  <a:srgbClr val="535353"/>
                </a:solidFill>
              </a:rPr>
              <a:t>Aplicaciones médicas</a:t>
            </a:r>
          </a:p>
          <a:p>
            <a:pPr marL="252984" lvl="0" indent="-252984" defTabSz="484886">
              <a:spcBef>
                <a:spcPts val="3100"/>
              </a:spcBef>
              <a:defRPr sz="1800">
                <a:solidFill>
                  <a:srgbClr val="000000"/>
                </a:solidFill>
              </a:defRPr>
            </a:pPr>
            <a:r>
              <a:rPr sz="3154">
                <a:solidFill>
                  <a:srgbClr val="535353"/>
                </a:solidFill>
              </a:rPr>
              <a:t>Binomio Ekahau y Android para posición en interiores</a:t>
            </a:r>
          </a:p>
        </p:txBody>
      </p:sp>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err="1">
                <a:solidFill>
                  <a:srgbClr val="535353"/>
                </a:solidFill>
              </a:rPr>
              <a:t>servicios</a:t>
            </a:r>
            <a:r>
              <a:rPr sz="7200" cap="all" dirty="0">
                <a:solidFill>
                  <a:srgbClr val="535353"/>
                </a:solidFill>
              </a:rPr>
              <a:t>  </a:t>
            </a:r>
            <a:r>
              <a:rPr sz="7200" cap="all" dirty="0" err="1" smtClean="0">
                <a:solidFill>
                  <a:srgbClr val="535353"/>
                </a:solidFill>
              </a:rPr>
              <a:t>localización</a:t>
            </a:r>
            <a:endParaRPr sz="7200" cap="all" dirty="0">
              <a:solidFill>
                <a:srgbClr val="535353"/>
              </a:solidFill>
            </a:endParaRPr>
          </a:p>
        </p:txBody>
      </p:sp>
      <p:sp>
        <p:nvSpPr>
          <p:cNvPr id="582" name="Shape 582"/>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dirty="0" err="1">
                <a:solidFill>
                  <a:srgbClr val="535353"/>
                </a:solidFill>
              </a:rPr>
              <a:t>Usamos</a:t>
            </a:r>
            <a:r>
              <a:rPr sz="3800" dirty="0">
                <a:solidFill>
                  <a:srgbClr val="535353"/>
                </a:solidFill>
              </a:rPr>
              <a:t> el </a:t>
            </a:r>
            <a:r>
              <a:rPr sz="3800" dirty="0" err="1">
                <a:solidFill>
                  <a:srgbClr val="535353"/>
                </a:solidFill>
              </a:rPr>
              <a:t>LocationManager</a:t>
            </a:r>
            <a:r>
              <a:rPr sz="3800" dirty="0">
                <a:solidFill>
                  <a:srgbClr val="535353"/>
                </a:solidFill>
              </a:rPr>
              <a:t>:</a:t>
            </a:r>
          </a:p>
          <a:p>
            <a:pPr lvl="2">
              <a:buClrTx/>
              <a:buSzPct val="125000"/>
              <a:defRPr sz="1800">
                <a:solidFill>
                  <a:srgbClr val="000000"/>
                </a:solidFill>
              </a:defRPr>
            </a:pPr>
            <a:r>
              <a:rPr sz="3800" dirty="0" err="1">
                <a:solidFill>
                  <a:srgbClr val="535353"/>
                </a:solidFill>
              </a:rPr>
              <a:t>Nos</a:t>
            </a:r>
            <a:r>
              <a:rPr sz="3800" dirty="0">
                <a:solidFill>
                  <a:srgbClr val="535353"/>
                </a:solidFill>
              </a:rPr>
              <a:t> </a:t>
            </a:r>
            <a:r>
              <a:rPr sz="3800" dirty="0" err="1">
                <a:solidFill>
                  <a:srgbClr val="535353"/>
                </a:solidFill>
              </a:rPr>
              <a:t>provee</a:t>
            </a:r>
            <a:r>
              <a:rPr sz="3800" dirty="0">
                <a:solidFill>
                  <a:srgbClr val="535353"/>
                </a:solidFill>
              </a:rPr>
              <a:t> de los callbacks </a:t>
            </a:r>
            <a:r>
              <a:rPr sz="3800" dirty="0" err="1">
                <a:solidFill>
                  <a:srgbClr val="535353"/>
                </a:solidFill>
              </a:rPr>
              <a:t>necesarios</a:t>
            </a:r>
            <a:r>
              <a:rPr sz="3800" dirty="0">
                <a:solidFill>
                  <a:srgbClr val="535353"/>
                </a:solidFill>
              </a:rPr>
              <a:t> </a:t>
            </a:r>
            <a:r>
              <a:rPr sz="3800" dirty="0" err="1">
                <a:solidFill>
                  <a:srgbClr val="535353"/>
                </a:solidFill>
              </a:rPr>
              <a:t>para</a:t>
            </a:r>
            <a:r>
              <a:rPr sz="3800" dirty="0">
                <a:solidFill>
                  <a:srgbClr val="535353"/>
                </a:solidFill>
              </a:rPr>
              <a:t> </a:t>
            </a:r>
            <a:r>
              <a:rPr sz="3800" dirty="0" err="1">
                <a:solidFill>
                  <a:srgbClr val="535353"/>
                </a:solidFill>
              </a:rPr>
              <a:t>trabajar</a:t>
            </a:r>
            <a:r>
              <a:rPr sz="3800" dirty="0">
                <a:solidFill>
                  <a:srgbClr val="535353"/>
                </a:solidFill>
              </a:rPr>
              <a:t> con el </a:t>
            </a:r>
            <a:r>
              <a:rPr sz="3800" dirty="0" err="1">
                <a:solidFill>
                  <a:srgbClr val="535353"/>
                </a:solidFill>
              </a:rPr>
              <a:t>servicio</a:t>
            </a:r>
            <a:r>
              <a:rPr sz="3800" dirty="0">
                <a:solidFill>
                  <a:srgbClr val="535353"/>
                </a:solidFill>
              </a:rPr>
              <a:t>.</a:t>
            </a:r>
          </a:p>
          <a:p>
            <a:pPr lvl="2">
              <a:buClrTx/>
              <a:buSzPct val="125000"/>
              <a:defRPr sz="1800">
                <a:solidFill>
                  <a:srgbClr val="000000"/>
                </a:solidFill>
              </a:defRPr>
            </a:pPr>
            <a:endParaRPr sz="3800" dirty="0">
              <a:solidFill>
                <a:srgbClr val="535353"/>
              </a:solidFill>
            </a:endParaRPr>
          </a:p>
          <a:p>
            <a:pPr lvl="1">
              <a:buClrTx/>
              <a:buSzPct val="125000"/>
              <a:defRPr sz="1800">
                <a:solidFill>
                  <a:srgbClr val="000000"/>
                </a:solidFill>
              </a:defRPr>
            </a:pPr>
            <a:r>
              <a:rPr sz="3800" dirty="0" err="1">
                <a:solidFill>
                  <a:srgbClr val="535353"/>
                </a:solidFill>
              </a:rPr>
              <a:t>LocationProviders</a:t>
            </a:r>
            <a:endParaRPr sz="3800" dirty="0">
              <a:solidFill>
                <a:srgbClr val="535353"/>
              </a:solidFill>
            </a:endParaRPr>
          </a:p>
          <a:p>
            <a:pPr lvl="2">
              <a:buClrTx/>
              <a:buSzPct val="125000"/>
              <a:defRPr sz="1800">
                <a:solidFill>
                  <a:srgbClr val="000000"/>
                </a:solidFill>
              </a:defRPr>
            </a:pPr>
            <a:r>
              <a:rPr sz="3800" dirty="0" err="1">
                <a:solidFill>
                  <a:srgbClr val="535353"/>
                </a:solidFill>
              </a:rPr>
              <a:t>Diferentes</a:t>
            </a:r>
            <a:r>
              <a:rPr sz="3800" dirty="0">
                <a:solidFill>
                  <a:srgbClr val="535353"/>
                </a:solidFill>
              </a:rPr>
              <a:t> </a:t>
            </a:r>
            <a:r>
              <a:rPr sz="3800" dirty="0" err="1">
                <a:solidFill>
                  <a:srgbClr val="535353"/>
                </a:solidFill>
              </a:rPr>
              <a:t>tencologías</a:t>
            </a:r>
            <a:r>
              <a:rPr sz="3800" dirty="0">
                <a:solidFill>
                  <a:srgbClr val="535353"/>
                </a:solidFill>
              </a:rPr>
              <a:t> </a:t>
            </a:r>
            <a:r>
              <a:rPr sz="3800" dirty="0" err="1">
                <a:solidFill>
                  <a:srgbClr val="535353"/>
                </a:solidFill>
              </a:rPr>
              <a:t>que</a:t>
            </a:r>
            <a:r>
              <a:rPr sz="3800" dirty="0">
                <a:solidFill>
                  <a:srgbClr val="535353"/>
                </a:solidFill>
              </a:rPr>
              <a:t> </a:t>
            </a:r>
            <a:r>
              <a:rPr sz="3800" dirty="0" err="1">
                <a:solidFill>
                  <a:srgbClr val="535353"/>
                </a:solidFill>
              </a:rPr>
              <a:t>podemos</a:t>
            </a:r>
            <a:r>
              <a:rPr sz="3800" dirty="0">
                <a:solidFill>
                  <a:srgbClr val="535353"/>
                </a:solidFill>
              </a:rPr>
              <a:t> </a:t>
            </a:r>
            <a:r>
              <a:rPr sz="3800" dirty="0" err="1">
                <a:solidFill>
                  <a:srgbClr val="535353"/>
                </a:solidFill>
              </a:rPr>
              <a:t>usar</a:t>
            </a:r>
            <a:r>
              <a:rPr sz="3800" dirty="0">
                <a:solidFill>
                  <a:srgbClr val="535353"/>
                </a:solidFill>
              </a:rPr>
              <a:t> </a:t>
            </a:r>
            <a:r>
              <a:rPr sz="3800" dirty="0" err="1">
                <a:solidFill>
                  <a:srgbClr val="535353"/>
                </a:solidFill>
              </a:rPr>
              <a:t>para</a:t>
            </a:r>
            <a:r>
              <a:rPr sz="3800" dirty="0">
                <a:solidFill>
                  <a:srgbClr val="535353"/>
                </a:solidFill>
              </a:rPr>
              <a:t> </a:t>
            </a:r>
            <a:r>
              <a:rPr sz="3800" dirty="0" err="1">
                <a:solidFill>
                  <a:srgbClr val="535353"/>
                </a:solidFill>
              </a:rPr>
              <a:t>obtener</a:t>
            </a:r>
            <a:r>
              <a:rPr sz="3800" dirty="0">
                <a:solidFill>
                  <a:srgbClr val="535353"/>
                </a:solidFill>
              </a:rPr>
              <a:t> la </a:t>
            </a:r>
            <a:r>
              <a:rPr sz="3800" dirty="0" err="1">
                <a:solidFill>
                  <a:srgbClr val="535353"/>
                </a:solidFill>
              </a:rPr>
              <a:t>localización</a:t>
            </a:r>
            <a:r>
              <a:rPr sz="3800" dirty="0">
                <a:solidFill>
                  <a:srgbClr val="535353"/>
                </a:solidFill>
              </a:rPr>
              <a:t> de un </a:t>
            </a:r>
            <a:r>
              <a:rPr sz="3800" dirty="0" err="1">
                <a:solidFill>
                  <a:srgbClr val="535353"/>
                </a:solidFill>
              </a:rPr>
              <a:t>usuario</a:t>
            </a:r>
            <a:r>
              <a:rPr sz="3800" dirty="0">
                <a:solidFill>
                  <a:srgbClr val="535353"/>
                </a:solidFill>
              </a:rPr>
              <a:t>.</a:t>
            </a:r>
          </a:p>
        </p:txBody>
      </p:sp>
    </p:spTree>
  </p:cSld>
  <p:clrMapOvr>
    <a:masterClrMapping/>
  </p:clrMapOvr>
  <p:transition spd="med">
    <p:dissolv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err="1">
                <a:solidFill>
                  <a:srgbClr val="535353"/>
                </a:solidFill>
              </a:rPr>
              <a:t>servicios</a:t>
            </a:r>
            <a:r>
              <a:rPr sz="7200" cap="all" dirty="0">
                <a:solidFill>
                  <a:srgbClr val="535353"/>
                </a:solidFill>
              </a:rPr>
              <a:t>  </a:t>
            </a:r>
            <a:r>
              <a:rPr sz="7200" cap="all" dirty="0" err="1" smtClean="0">
                <a:solidFill>
                  <a:srgbClr val="535353"/>
                </a:solidFill>
              </a:rPr>
              <a:t>localización</a:t>
            </a:r>
            <a:endParaRPr sz="7200" cap="all" dirty="0">
              <a:solidFill>
                <a:srgbClr val="535353"/>
              </a:solidFill>
            </a:endParaRPr>
          </a:p>
        </p:txBody>
      </p:sp>
      <p:sp>
        <p:nvSpPr>
          <p:cNvPr id="589" name="Shape 589"/>
          <p:cNvSpPr>
            <a:spLocks noGrp="1"/>
          </p:cNvSpPr>
          <p:nvPr>
            <p:ph type="body" idx="1"/>
          </p:nvPr>
        </p:nvSpPr>
        <p:spPr>
          <a:xfrm>
            <a:off x="355600" y="1536700"/>
            <a:ext cx="12293600" cy="7493000"/>
          </a:xfrm>
          <a:prstGeom prst="rect">
            <a:avLst/>
          </a:prstGeom>
        </p:spPr>
        <p:txBody>
          <a:bodyPr numCol="1" spcCol="38100">
            <a:normAutofit lnSpcReduction="10000"/>
          </a:bodyPr>
          <a:lstStyle/>
          <a:p>
            <a:pPr marL="1013459" lvl="2" indent="-289559" defTabSz="554990">
              <a:spcBef>
                <a:spcPts val="3600"/>
              </a:spcBef>
              <a:buClrTx/>
              <a:buSzPct val="125000"/>
              <a:defRPr sz="1800">
                <a:solidFill>
                  <a:srgbClr val="000000"/>
                </a:solidFill>
              </a:defRPr>
            </a:pPr>
            <a:r>
              <a:rPr sz="3609" dirty="0" err="1">
                <a:solidFill>
                  <a:srgbClr val="535353"/>
                </a:solidFill>
              </a:rPr>
              <a:t>Permisos</a:t>
            </a:r>
            <a:r>
              <a:rPr sz="3609" dirty="0">
                <a:solidFill>
                  <a:srgbClr val="535353"/>
                </a:solidFill>
              </a:rPr>
              <a:t> </a:t>
            </a:r>
            <a:r>
              <a:rPr sz="3609" dirty="0" err="1">
                <a:solidFill>
                  <a:srgbClr val="535353"/>
                </a:solidFill>
              </a:rPr>
              <a:t>necesarios</a:t>
            </a:r>
            <a:r>
              <a:rPr sz="3609" dirty="0">
                <a:solidFill>
                  <a:srgbClr val="535353"/>
                </a:solidFill>
              </a:rPr>
              <a:t>:</a:t>
            </a:r>
          </a:p>
          <a:p>
            <a:pPr marL="1375409" lvl="3" indent="-289559" defTabSz="554990">
              <a:spcBef>
                <a:spcPts val="3600"/>
              </a:spcBef>
              <a:buClrTx/>
              <a:buSzPct val="125000"/>
              <a:defRPr sz="1800">
                <a:solidFill>
                  <a:srgbClr val="000000"/>
                </a:solidFill>
              </a:defRPr>
            </a:pPr>
            <a:r>
              <a:rPr sz="3609" dirty="0">
                <a:solidFill>
                  <a:srgbClr val="535353"/>
                </a:solidFill>
              </a:rPr>
              <a:t>ACCESS_FINE_LOCATION</a:t>
            </a:r>
          </a:p>
          <a:p>
            <a:pPr marL="1375409" lvl="3" indent="-289559" defTabSz="554990">
              <a:spcBef>
                <a:spcPts val="3600"/>
              </a:spcBef>
              <a:buClrTx/>
              <a:buSzPct val="125000"/>
              <a:defRPr sz="1800">
                <a:solidFill>
                  <a:srgbClr val="000000"/>
                </a:solidFill>
              </a:defRPr>
            </a:pPr>
            <a:r>
              <a:rPr sz="3609" dirty="0">
                <a:solidFill>
                  <a:srgbClr val="535353"/>
                </a:solidFill>
              </a:rPr>
              <a:t>ACCESS_COARSE_LOCATION</a:t>
            </a:r>
          </a:p>
          <a:p>
            <a:pPr marL="1013459" lvl="2" indent="-289559" defTabSz="554990">
              <a:spcBef>
                <a:spcPts val="3600"/>
              </a:spcBef>
              <a:buClrTx/>
              <a:buSzPct val="125000"/>
              <a:defRPr sz="1800">
                <a:solidFill>
                  <a:srgbClr val="000000"/>
                </a:solidFill>
              </a:defRPr>
            </a:pPr>
            <a:endParaRPr sz="3609" dirty="0">
              <a:solidFill>
                <a:srgbClr val="535353"/>
              </a:solidFill>
            </a:endParaRPr>
          </a:p>
          <a:p>
            <a:pPr marL="1013459" lvl="2" indent="-289559" defTabSz="554990">
              <a:spcBef>
                <a:spcPts val="3600"/>
              </a:spcBef>
              <a:buClrTx/>
              <a:buSzPct val="125000"/>
              <a:defRPr sz="1800">
                <a:solidFill>
                  <a:srgbClr val="000000"/>
                </a:solidFill>
              </a:defRPr>
            </a:pPr>
            <a:r>
              <a:rPr sz="3609" dirty="0">
                <a:solidFill>
                  <a:srgbClr val="535353"/>
                </a:solidFill>
              </a:rPr>
              <a:t>Como </a:t>
            </a:r>
            <a:r>
              <a:rPr lang="en-US" sz="3609" dirty="0" smtClean="0">
                <a:solidFill>
                  <a:srgbClr val="535353"/>
                </a:solidFill>
              </a:rPr>
              <a:t>provider </a:t>
            </a:r>
            <a:r>
              <a:rPr sz="3609" dirty="0" err="1" smtClean="0">
                <a:solidFill>
                  <a:srgbClr val="535353"/>
                </a:solidFill>
              </a:rPr>
              <a:t>podemos</a:t>
            </a:r>
            <a:r>
              <a:rPr sz="3609" dirty="0" smtClean="0">
                <a:solidFill>
                  <a:srgbClr val="535353"/>
                </a:solidFill>
              </a:rPr>
              <a:t> </a:t>
            </a:r>
            <a:r>
              <a:rPr sz="3609" dirty="0" err="1">
                <a:solidFill>
                  <a:srgbClr val="535353"/>
                </a:solidFill>
              </a:rPr>
              <a:t>usar</a:t>
            </a:r>
            <a:endParaRPr sz="3609" dirty="0">
              <a:solidFill>
                <a:srgbClr val="535353"/>
              </a:solidFill>
            </a:endParaRPr>
          </a:p>
          <a:p>
            <a:pPr marL="1375409" lvl="3" indent="-289559" defTabSz="554990">
              <a:spcBef>
                <a:spcPts val="3600"/>
              </a:spcBef>
              <a:buClrTx/>
              <a:buSzPct val="125000"/>
              <a:defRPr sz="1800">
                <a:solidFill>
                  <a:srgbClr val="000000"/>
                </a:solidFill>
              </a:defRPr>
            </a:pPr>
            <a:r>
              <a:rPr sz="3609" dirty="0">
                <a:solidFill>
                  <a:srgbClr val="535353"/>
                </a:solidFill>
              </a:rPr>
              <a:t>GPS_PROVIDER</a:t>
            </a:r>
          </a:p>
          <a:p>
            <a:pPr marL="1375409" lvl="3" indent="-289559" defTabSz="554990">
              <a:spcBef>
                <a:spcPts val="3600"/>
              </a:spcBef>
              <a:buClrTx/>
              <a:buSzPct val="125000"/>
              <a:defRPr sz="1800">
                <a:solidFill>
                  <a:srgbClr val="000000"/>
                </a:solidFill>
              </a:defRPr>
            </a:pPr>
            <a:r>
              <a:rPr sz="3609" dirty="0">
                <a:solidFill>
                  <a:srgbClr val="535353"/>
                </a:solidFill>
              </a:rPr>
              <a:t>NETWORK_PROVIDER</a:t>
            </a:r>
          </a:p>
          <a:p>
            <a:pPr marL="1375409" lvl="3" indent="-289559" defTabSz="554990">
              <a:spcBef>
                <a:spcPts val="3600"/>
              </a:spcBef>
              <a:buClrTx/>
              <a:buSzPct val="125000"/>
              <a:defRPr sz="1800">
                <a:solidFill>
                  <a:srgbClr val="000000"/>
                </a:solidFill>
              </a:defRPr>
            </a:pPr>
            <a:r>
              <a:rPr sz="3609" dirty="0">
                <a:solidFill>
                  <a:srgbClr val="535353"/>
                </a:solidFill>
              </a:rPr>
              <a:t>PASSIVE_PROVIDER</a:t>
            </a:r>
          </a:p>
        </p:txBody>
      </p:sp>
    </p:spTree>
  </p:cSld>
  <p:clrMapOvr>
    <a:masterClrMapping/>
  </p:clrMapOvr>
  <p:transition spd="med">
    <p:dissolv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Shape 595"/>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a:solidFill>
                  <a:srgbClr val="535353"/>
                </a:solidFill>
              </a:rPr>
              <a:t>BUENAS </a:t>
            </a:r>
            <a:r>
              <a:rPr sz="7200" cap="all" dirty="0" smtClean="0">
                <a:solidFill>
                  <a:srgbClr val="535353"/>
                </a:solidFill>
              </a:rPr>
              <a:t>PRÁCTICAS</a:t>
            </a:r>
            <a:endParaRPr sz="7200" cap="all" dirty="0">
              <a:solidFill>
                <a:srgbClr val="535353"/>
              </a:solidFill>
            </a:endParaRPr>
          </a:p>
        </p:txBody>
      </p:sp>
      <p:sp>
        <p:nvSpPr>
          <p:cNvPr id="596" name="Shape 596"/>
          <p:cNvSpPr>
            <a:spLocks noGrp="1"/>
          </p:cNvSpPr>
          <p:nvPr>
            <p:ph type="body" idx="1"/>
          </p:nvPr>
        </p:nvSpPr>
        <p:spPr>
          <a:xfrm>
            <a:off x="355600" y="1536700"/>
            <a:ext cx="12293600" cy="7493000"/>
          </a:xfrm>
          <a:prstGeom prst="rect">
            <a:avLst/>
          </a:prstGeom>
        </p:spPr>
        <p:txBody>
          <a:bodyPr numCol="1" spcCol="38100">
            <a:normAutofit/>
          </a:bodyPr>
          <a:lstStyle/>
          <a:p>
            <a:pPr lvl="2">
              <a:buClrTx/>
              <a:buSzPct val="125000"/>
              <a:defRPr sz="1800">
                <a:solidFill>
                  <a:srgbClr val="000000"/>
                </a:solidFill>
              </a:defRPr>
            </a:pPr>
            <a:r>
              <a:rPr sz="3800">
                <a:solidFill>
                  <a:srgbClr val="535353"/>
                </a:solidFill>
              </a:rPr>
              <a:t>Privacidad</a:t>
            </a:r>
            <a:r>
              <a:rPr sz="3800" dirty="0">
                <a:solidFill>
                  <a:srgbClr val="535353"/>
                </a:solidFill>
              </a:rPr>
              <a:t> del </a:t>
            </a:r>
            <a:r>
              <a:rPr sz="3800" dirty="0" err="1">
                <a:solidFill>
                  <a:srgbClr val="535353"/>
                </a:solidFill>
              </a:rPr>
              <a:t>usuario</a:t>
            </a:r>
            <a:r>
              <a:rPr sz="3800" dirty="0">
                <a:solidFill>
                  <a:srgbClr val="535353"/>
                </a:solidFill>
              </a:rPr>
              <a:t>. </a:t>
            </a:r>
            <a:r>
              <a:rPr sz="3800" dirty="0" err="1">
                <a:solidFill>
                  <a:srgbClr val="535353"/>
                </a:solidFill>
              </a:rPr>
              <a:t>Usar</a:t>
            </a:r>
            <a:r>
              <a:rPr sz="3800" dirty="0">
                <a:solidFill>
                  <a:srgbClr val="535353"/>
                </a:solidFill>
              </a:rPr>
              <a:t> el </a:t>
            </a:r>
            <a:r>
              <a:rPr sz="3800" dirty="0" err="1">
                <a:solidFill>
                  <a:srgbClr val="535353"/>
                </a:solidFill>
              </a:rPr>
              <a:t>servicio</a:t>
            </a:r>
            <a:r>
              <a:rPr sz="3800" dirty="0">
                <a:solidFill>
                  <a:srgbClr val="535353"/>
                </a:solidFill>
              </a:rPr>
              <a:t> </a:t>
            </a:r>
            <a:r>
              <a:rPr sz="3800" dirty="0" err="1">
                <a:solidFill>
                  <a:srgbClr val="535353"/>
                </a:solidFill>
              </a:rPr>
              <a:t>cuando</a:t>
            </a:r>
            <a:r>
              <a:rPr sz="3800" dirty="0">
                <a:solidFill>
                  <a:srgbClr val="535353"/>
                </a:solidFill>
              </a:rPr>
              <a:t> </a:t>
            </a:r>
            <a:r>
              <a:rPr sz="3800" dirty="0" err="1">
                <a:solidFill>
                  <a:srgbClr val="535353"/>
                </a:solidFill>
              </a:rPr>
              <a:t>es</a:t>
            </a:r>
            <a:r>
              <a:rPr sz="3800" dirty="0">
                <a:solidFill>
                  <a:srgbClr val="535353"/>
                </a:solidFill>
              </a:rPr>
              <a:t> </a:t>
            </a:r>
            <a:r>
              <a:rPr sz="3800" dirty="0" err="1">
                <a:solidFill>
                  <a:srgbClr val="535353"/>
                </a:solidFill>
              </a:rPr>
              <a:t>necesario</a:t>
            </a:r>
            <a:r>
              <a:rPr sz="3800" dirty="0">
                <a:solidFill>
                  <a:srgbClr val="535353"/>
                </a:solidFill>
              </a:rPr>
              <a:t>.</a:t>
            </a:r>
          </a:p>
          <a:p>
            <a:pPr lvl="2">
              <a:buClrTx/>
              <a:buSzPct val="125000"/>
              <a:defRPr sz="1800">
                <a:solidFill>
                  <a:srgbClr val="000000"/>
                </a:solidFill>
              </a:defRPr>
            </a:pPr>
            <a:r>
              <a:rPr sz="3800" dirty="0" err="1">
                <a:solidFill>
                  <a:srgbClr val="535353"/>
                </a:solidFill>
              </a:rPr>
              <a:t>Muchas</a:t>
            </a:r>
            <a:r>
              <a:rPr sz="3800" dirty="0">
                <a:solidFill>
                  <a:srgbClr val="535353"/>
                </a:solidFill>
              </a:rPr>
              <a:t> </a:t>
            </a:r>
            <a:r>
              <a:rPr sz="3800" dirty="0" err="1">
                <a:solidFill>
                  <a:srgbClr val="535353"/>
                </a:solidFill>
              </a:rPr>
              <a:t>veces</a:t>
            </a:r>
            <a:r>
              <a:rPr sz="3800" dirty="0">
                <a:solidFill>
                  <a:srgbClr val="535353"/>
                </a:solidFill>
              </a:rPr>
              <a:t> </a:t>
            </a:r>
            <a:r>
              <a:rPr sz="3800" dirty="0" err="1">
                <a:solidFill>
                  <a:srgbClr val="535353"/>
                </a:solidFill>
              </a:rPr>
              <a:t>podemos</a:t>
            </a:r>
            <a:r>
              <a:rPr sz="3800" dirty="0">
                <a:solidFill>
                  <a:srgbClr val="535353"/>
                </a:solidFill>
              </a:rPr>
              <a:t> </a:t>
            </a:r>
            <a:r>
              <a:rPr sz="3800" dirty="0" err="1">
                <a:solidFill>
                  <a:srgbClr val="535353"/>
                </a:solidFill>
              </a:rPr>
              <a:t>acceder</a:t>
            </a:r>
            <a:r>
              <a:rPr sz="3800" dirty="0">
                <a:solidFill>
                  <a:srgbClr val="535353"/>
                </a:solidFill>
              </a:rPr>
              <a:t> a la </a:t>
            </a:r>
            <a:r>
              <a:rPr sz="3800" dirty="0" err="1">
                <a:solidFill>
                  <a:srgbClr val="535353"/>
                </a:solidFill>
              </a:rPr>
              <a:t>última</a:t>
            </a:r>
            <a:r>
              <a:rPr sz="3800" dirty="0">
                <a:solidFill>
                  <a:srgbClr val="535353"/>
                </a:solidFill>
              </a:rPr>
              <a:t> </a:t>
            </a:r>
            <a:r>
              <a:rPr sz="3800" dirty="0" err="1">
                <a:solidFill>
                  <a:srgbClr val="535353"/>
                </a:solidFill>
              </a:rPr>
              <a:t>posición</a:t>
            </a:r>
            <a:r>
              <a:rPr sz="3800" dirty="0">
                <a:solidFill>
                  <a:srgbClr val="535353"/>
                </a:solidFill>
              </a:rPr>
              <a:t> </a:t>
            </a:r>
            <a:r>
              <a:rPr sz="3800" dirty="0" err="1">
                <a:solidFill>
                  <a:srgbClr val="535353"/>
                </a:solidFill>
              </a:rPr>
              <a:t>conocida</a:t>
            </a:r>
            <a:r>
              <a:rPr sz="3800" dirty="0">
                <a:solidFill>
                  <a:srgbClr val="535353"/>
                </a:solidFill>
              </a:rPr>
              <a:t> sin </a:t>
            </a:r>
            <a:r>
              <a:rPr sz="3800" dirty="0" err="1">
                <a:solidFill>
                  <a:srgbClr val="535353"/>
                </a:solidFill>
              </a:rPr>
              <a:t>necesidad</a:t>
            </a:r>
            <a:r>
              <a:rPr sz="3800" dirty="0">
                <a:solidFill>
                  <a:srgbClr val="535353"/>
                </a:solidFill>
              </a:rPr>
              <a:t> de </a:t>
            </a:r>
            <a:r>
              <a:rPr sz="3800" dirty="0" err="1">
                <a:solidFill>
                  <a:srgbClr val="535353"/>
                </a:solidFill>
              </a:rPr>
              <a:t>atacar</a:t>
            </a:r>
            <a:r>
              <a:rPr sz="3800" dirty="0">
                <a:solidFill>
                  <a:srgbClr val="535353"/>
                </a:solidFill>
              </a:rPr>
              <a:t> al GPS.</a:t>
            </a:r>
          </a:p>
          <a:p>
            <a:pPr lvl="2">
              <a:buClrTx/>
              <a:buSzPct val="125000"/>
              <a:defRPr sz="1800">
                <a:solidFill>
                  <a:srgbClr val="000000"/>
                </a:solidFill>
              </a:defRPr>
            </a:pPr>
            <a:r>
              <a:rPr sz="3800" dirty="0" err="1">
                <a:solidFill>
                  <a:srgbClr val="535353"/>
                </a:solidFill>
              </a:rPr>
              <a:t>Tener</a:t>
            </a:r>
            <a:r>
              <a:rPr sz="3800" dirty="0">
                <a:solidFill>
                  <a:srgbClr val="535353"/>
                </a:solidFill>
              </a:rPr>
              <a:t> en </a:t>
            </a:r>
            <a:r>
              <a:rPr sz="3800" dirty="0" err="1">
                <a:solidFill>
                  <a:srgbClr val="535353"/>
                </a:solidFill>
              </a:rPr>
              <a:t>cuanta</a:t>
            </a:r>
            <a:r>
              <a:rPr sz="3800" dirty="0">
                <a:solidFill>
                  <a:srgbClr val="535353"/>
                </a:solidFill>
              </a:rPr>
              <a:t> el par +</a:t>
            </a:r>
            <a:r>
              <a:rPr sz="3800" dirty="0" err="1">
                <a:solidFill>
                  <a:srgbClr val="535353"/>
                </a:solidFill>
              </a:rPr>
              <a:t>precisión</a:t>
            </a:r>
            <a:r>
              <a:rPr sz="3800" dirty="0">
                <a:solidFill>
                  <a:srgbClr val="535353"/>
                </a:solidFill>
              </a:rPr>
              <a:t>/-</a:t>
            </a:r>
            <a:r>
              <a:rPr sz="3800" dirty="0" err="1">
                <a:solidFill>
                  <a:srgbClr val="535353"/>
                </a:solidFill>
              </a:rPr>
              <a:t>batería</a:t>
            </a:r>
            <a:endParaRPr sz="3800" dirty="0">
              <a:solidFill>
                <a:srgbClr val="535353"/>
              </a:solidFill>
            </a:endParaRPr>
          </a:p>
          <a:p>
            <a:pPr lvl="2">
              <a:buClrTx/>
              <a:buSzPct val="125000"/>
              <a:defRPr sz="1800">
                <a:solidFill>
                  <a:srgbClr val="000000"/>
                </a:solidFill>
              </a:defRPr>
            </a:pPr>
            <a:r>
              <a:rPr sz="3800" dirty="0">
                <a:solidFill>
                  <a:srgbClr val="535353"/>
                </a:solidFill>
              </a:rPr>
              <a:t>El GPS </a:t>
            </a:r>
            <a:r>
              <a:rPr sz="3800" dirty="0" err="1">
                <a:solidFill>
                  <a:srgbClr val="535353"/>
                </a:solidFill>
              </a:rPr>
              <a:t>puede</a:t>
            </a:r>
            <a:r>
              <a:rPr sz="3800" dirty="0">
                <a:solidFill>
                  <a:srgbClr val="535353"/>
                </a:solidFill>
              </a:rPr>
              <a:t> </a:t>
            </a:r>
            <a:r>
              <a:rPr sz="3800" dirty="0" err="1">
                <a:solidFill>
                  <a:srgbClr val="535353"/>
                </a:solidFill>
              </a:rPr>
              <a:t>ser</a:t>
            </a:r>
            <a:r>
              <a:rPr sz="3800" dirty="0">
                <a:solidFill>
                  <a:srgbClr val="535353"/>
                </a:solidFill>
              </a:rPr>
              <a:t> lento y no </a:t>
            </a:r>
            <a:r>
              <a:rPr sz="3800" dirty="0" err="1">
                <a:solidFill>
                  <a:srgbClr val="535353"/>
                </a:solidFill>
              </a:rPr>
              <a:t>funcionar</a:t>
            </a:r>
            <a:r>
              <a:rPr sz="3800" dirty="0">
                <a:solidFill>
                  <a:srgbClr val="535353"/>
                </a:solidFill>
              </a:rPr>
              <a:t> en </a:t>
            </a:r>
            <a:r>
              <a:rPr sz="3800" dirty="0" err="1">
                <a:solidFill>
                  <a:srgbClr val="535353"/>
                </a:solidFill>
              </a:rPr>
              <a:t>interiores</a:t>
            </a:r>
            <a:r>
              <a:rPr sz="3800" dirty="0">
                <a:solidFill>
                  <a:srgbClr val="535353"/>
                </a:solidFill>
              </a:rPr>
              <a:t>. La </a:t>
            </a:r>
            <a:r>
              <a:rPr sz="3800" dirty="0" err="1">
                <a:solidFill>
                  <a:srgbClr val="535353"/>
                </a:solidFill>
              </a:rPr>
              <a:t>espera</a:t>
            </a:r>
            <a:r>
              <a:rPr sz="3800" dirty="0">
                <a:solidFill>
                  <a:srgbClr val="535353"/>
                </a:solidFill>
              </a:rPr>
              <a:t> hay </a:t>
            </a:r>
            <a:r>
              <a:rPr sz="3800" dirty="0" err="1">
                <a:solidFill>
                  <a:srgbClr val="535353"/>
                </a:solidFill>
              </a:rPr>
              <a:t>que</a:t>
            </a:r>
            <a:r>
              <a:rPr sz="3800" dirty="0">
                <a:solidFill>
                  <a:srgbClr val="535353"/>
                </a:solidFill>
              </a:rPr>
              <a:t> </a:t>
            </a:r>
            <a:r>
              <a:rPr sz="3800" dirty="0" err="1">
                <a:solidFill>
                  <a:srgbClr val="535353"/>
                </a:solidFill>
              </a:rPr>
              <a:t>gestionarla</a:t>
            </a:r>
            <a:r>
              <a:rPr sz="3800" dirty="0">
                <a:solidFill>
                  <a:srgbClr val="535353"/>
                </a:solidFill>
              </a:rPr>
              <a:t>.</a:t>
            </a:r>
          </a:p>
          <a:p>
            <a:pPr lvl="2">
              <a:buClrTx/>
              <a:buSzPct val="125000"/>
              <a:defRPr sz="1800">
                <a:solidFill>
                  <a:srgbClr val="000000"/>
                </a:solidFill>
              </a:defRPr>
            </a:pPr>
            <a:r>
              <a:rPr sz="3800" dirty="0" err="1">
                <a:solidFill>
                  <a:srgbClr val="535353"/>
                </a:solidFill>
              </a:rPr>
              <a:t>Comprobar</a:t>
            </a:r>
            <a:r>
              <a:rPr sz="3800" dirty="0">
                <a:solidFill>
                  <a:srgbClr val="535353"/>
                </a:solidFill>
              </a:rPr>
              <a:t> la </a:t>
            </a:r>
            <a:r>
              <a:rPr sz="3800" dirty="0" err="1">
                <a:solidFill>
                  <a:srgbClr val="535353"/>
                </a:solidFill>
              </a:rPr>
              <a:t>disponibilidad</a:t>
            </a:r>
            <a:r>
              <a:rPr sz="3800" dirty="0">
                <a:solidFill>
                  <a:srgbClr val="535353"/>
                </a:solidFill>
              </a:rPr>
              <a:t> de los providers (</a:t>
            </a:r>
            <a:r>
              <a:rPr sz="3800" dirty="0" err="1">
                <a:solidFill>
                  <a:srgbClr val="535353"/>
                </a:solidFill>
              </a:rPr>
              <a:t>pueden</a:t>
            </a:r>
            <a:r>
              <a:rPr sz="3800" dirty="0">
                <a:solidFill>
                  <a:srgbClr val="535353"/>
                </a:solidFill>
              </a:rPr>
              <a:t> </a:t>
            </a:r>
            <a:r>
              <a:rPr sz="3800" dirty="0" err="1">
                <a:solidFill>
                  <a:srgbClr val="535353"/>
                </a:solidFill>
              </a:rPr>
              <a:t>ser</a:t>
            </a:r>
            <a:r>
              <a:rPr sz="3800" dirty="0">
                <a:solidFill>
                  <a:srgbClr val="535353"/>
                </a:solidFill>
              </a:rPr>
              <a:t> </a:t>
            </a:r>
            <a:r>
              <a:rPr sz="3800" dirty="0" err="1">
                <a:solidFill>
                  <a:srgbClr val="535353"/>
                </a:solidFill>
              </a:rPr>
              <a:t>desactivados</a:t>
            </a:r>
            <a:r>
              <a:rPr sz="3800" dirty="0">
                <a:solidFill>
                  <a:srgbClr val="535353"/>
                </a:solidFill>
              </a:rPr>
              <a:t>)</a:t>
            </a:r>
          </a:p>
        </p:txBody>
      </p:sp>
    </p:spTree>
  </p:cSld>
  <p:clrMapOvr>
    <a:masterClrMapping/>
  </p:clrMapOvr>
  <p:transition spd="med">
    <p:dissolv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err="1" smtClean="0">
                <a:solidFill>
                  <a:srgbClr val="535353"/>
                </a:solidFill>
              </a:rPr>
              <a:t>GEOCoding</a:t>
            </a:r>
            <a:endParaRPr sz="7200" cap="all" dirty="0">
              <a:solidFill>
                <a:srgbClr val="535353"/>
              </a:solidFill>
            </a:endParaRPr>
          </a:p>
        </p:txBody>
      </p:sp>
      <p:sp>
        <p:nvSpPr>
          <p:cNvPr id="601" name="Shape 601"/>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Tenemos soporte para</a:t>
            </a:r>
          </a:p>
          <a:p>
            <a:pPr lvl="2">
              <a:buClrTx/>
              <a:buSzPct val="125000"/>
              <a:defRPr sz="1800">
                <a:solidFill>
                  <a:srgbClr val="000000"/>
                </a:solidFill>
              </a:defRPr>
            </a:pPr>
            <a:r>
              <a:rPr sz="3800">
                <a:solidFill>
                  <a:srgbClr val="535353"/>
                </a:solidFill>
              </a:rPr>
              <a:t>Reverse GC: calle a partir de lat/long</a:t>
            </a:r>
          </a:p>
          <a:p>
            <a:pPr lvl="2">
              <a:buClrTx/>
              <a:buSzPct val="125000"/>
              <a:defRPr sz="1800">
                <a:solidFill>
                  <a:srgbClr val="000000"/>
                </a:solidFill>
              </a:defRPr>
            </a:pPr>
            <a:r>
              <a:rPr sz="3800">
                <a:solidFill>
                  <a:srgbClr val="535353"/>
                </a:solidFill>
              </a:rPr>
              <a:t>Forward GC: lat/long de una calle</a:t>
            </a:r>
          </a:p>
        </p:txBody>
      </p:sp>
    </p:spTree>
  </p:cSld>
  <p:clrMapOvr>
    <a:masterClrMapping/>
  </p:clrMapOvr>
  <p:transition spd="med">
    <p:dissolv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Shape 605"/>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8 Servicios</a:t>
            </a:r>
          </a:p>
        </p:txBody>
      </p:sp>
    </p:spTree>
  </p:cSld>
  <p:clrMapOvr>
    <a:masterClrMapping/>
  </p:clrMapOvr>
  <p:transition spd="med">
    <p:dissolv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err="1" smtClean="0">
                <a:solidFill>
                  <a:srgbClr val="535353"/>
                </a:solidFill>
              </a:rPr>
              <a:t>Servicios</a:t>
            </a:r>
            <a:endParaRPr sz="7200" cap="all" dirty="0">
              <a:solidFill>
                <a:srgbClr val="535353"/>
              </a:solidFill>
            </a:endParaRPr>
          </a:p>
        </p:txBody>
      </p:sp>
      <p:sp>
        <p:nvSpPr>
          <p:cNvPr id="610" name="Shape 610"/>
          <p:cNvSpPr>
            <a:spLocks noGrp="1"/>
          </p:cNvSpPr>
          <p:nvPr>
            <p:ph type="body" idx="1"/>
          </p:nvPr>
        </p:nvSpPr>
        <p:spPr>
          <a:xfrm>
            <a:off x="355600" y="1536700"/>
            <a:ext cx="12293600" cy="7493000"/>
          </a:xfrm>
          <a:prstGeom prst="rect">
            <a:avLst/>
          </a:prstGeom>
        </p:spPr>
        <p:txBody>
          <a:bodyPr numCol="1" spcCol="38100">
            <a:normAutofit lnSpcReduction="10000"/>
          </a:bodyPr>
          <a:lstStyle/>
          <a:p>
            <a:pPr marL="637794" lvl="1" indent="-283463" defTabSz="543305">
              <a:spcBef>
                <a:spcPts val="3500"/>
              </a:spcBef>
              <a:buClrTx/>
              <a:buSzPct val="125000"/>
              <a:defRPr sz="1800">
                <a:solidFill>
                  <a:srgbClr val="000000"/>
                </a:solidFill>
              </a:defRPr>
            </a:pPr>
            <a:r>
              <a:rPr sz="3534">
                <a:solidFill>
                  <a:srgbClr val="535353"/>
                </a:solidFill>
              </a:rPr>
              <a:t>Comoponentes que se ejecutan en segundo plano de forma transparente al usuario</a:t>
            </a:r>
          </a:p>
          <a:p>
            <a:pPr marL="637794" lvl="1" indent="-283463" defTabSz="543305">
              <a:spcBef>
                <a:spcPts val="3500"/>
              </a:spcBef>
              <a:buClrTx/>
              <a:buSzPct val="125000"/>
              <a:defRPr sz="1800">
                <a:solidFill>
                  <a:srgbClr val="000000"/>
                </a:solidFill>
              </a:defRPr>
            </a:pPr>
            <a:r>
              <a:rPr sz="3534">
                <a:solidFill>
                  <a:srgbClr val="535353"/>
                </a:solidFill>
              </a:rPr>
              <a:t>Es multitarea real, la app tiene sus propios porcesos</a:t>
            </a:r>
          </a:p>
          <a:p>
            <a:pPr marL="637794" lvl="1" indent="-283463" defTabSz="543305">
              <a:spcBef>
                <a:spcPts val="3500"/>
              </a:spcBef>
              <a:buClrTx/>
              <a:buSzPct val="125000"/>
              <a:defRPr sz="1800">
                <a:solidFill>
                  <a:srgbClr val="000000"/>
                </a:solidFill>
              </a:defRPr>
            </a:pPr>
            <a:r>
              <a:rPr sz="3534">
                <a:solidFill>
                  <a:srgbClr val="535353"/>
                </a:solidFill>
              </a:rPr>
              <a:t>Android ya implementa muchos de ellos con los Managers, por ejemplo el SensorManager</a:t>
            </a:r>
          </a:p>
          <a:p>
            <a:pPr marL="637794" lvl="1" indent="-283463" defTabSz="543305">
              <a:spcBef>
                <a:spcPts val="3500"/>
              </a:spcBef>
              <a:buClrTx/>
              <a:buSzPct val="125000"/>
              <a:defRPr sz="1800">
                <a:solidFill>
                  <a:srgbClr val="000000"/>
                </a:solidFill>
              </a:defRPr>
            </a:pPr>
            <a:r>
              <a:rPr sz="3534">
                <a:solidFill>
                  <a:srgbClr val="535353"/>
                </a:solidFill>
              </a:rPr>
              <a:t>Se definen a nivel de Manifest</a:t>
            </a:r>
          </a:p>
          <a:p>
            <a:pPr marL="637794" lvl="1" indent="-283463" defTabSz="543305">
              <a:spcBef>
                <a:spcPts val="3500"/>
              </a:spcBef>
              <a:buClrTx/>
              <a:buSzPct val="125000"/>
              <a:defRPr sz="1800">
                <a:solidFill>
                  <a:srgbClr val="000000"/>
                </a:solidFill>
              </a:defRPr>
            </a:pPr>
            <a:r>
              <a:rPr sz="3534">
                <a:solidFill>
                  <a:srgbClr val="535353"/>
                </a:solidFill>
              </a:rPr>
              <a:t>Extendemos la clase Service</a:t>
            </a:r>
          </a:p>
          <a:p>
            <a:pPr marL="992124" lvl="2" indent="-283463" defTabSz="543305">
              <a:spcBef>
                <a:spcPts val="3500"/>
              </a:spcBef>
              <a:buClrTx/>
              <a:buSzPct val="125000"/>
              <a:defRPr sz="1800">
                <a:solidFill>
                  <a:srgbClr val="000000"/>
                </a:solidFill>
              </a:defRPr>
            </a:pPr>
            <a:r>
              <a:rPr sz="3534">
                <a:solidFill>
                  <a:srgbClr val="535353"/>
                </a:solidFill>
              </a:rPr>
              <a:t>implementamos el onStartCommand</a:t>
            </a:r>
          </a:p>
          <a:p>
            <a:pPr marL="992124" lvl="2" indent="-283463" defTabSz="543305">
              <a:spcBef>
                <a:spcPts val="3500"/>
              </a:spcBef>
              <a:buClrTx/>
              <a:buSzPct val="125000"/>
              <a:defRPr sz="1800">
                <a:solidFill>
                  <a:srgbClr val="000000"/>
                </a:solidFill>
              </a:defRPr>
            </a:pPr>
            <a:r>
              <a:rPr sz="3534">
                <a:solidFill>
                  <a:srgbClr val="535353"/>
                </a:solidFill>
              </a:rPr>
              <a:t>se ejecutará al hacer un startService</a:t>
            </a:r>
          </a:p>
        </p:txBody>
      </p:sp>
    </p:spTree>
  </p:cSld>
  <p:clrMapOvr>
    <a:masterClrMapping/>
  </p:clrMapOvr>
  <p:transition spd="med">
    <p:dissolv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 name="Shape 614"/>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a:solidFill>
                  <a:srgbClr val="535353"/>
                </a:solidFill>
              </a:rPr>
              <a:t>BINDING DE </a:t>
            </a:r>
            <a:r>
              <a:rPr sz="7200" cap="all" dirty="0" err="1" smtClean="0">
                <a:solidFill>
                  <a:srgbClr val="535353"/>
                </a:solidFill>
              </a:rPr>
              <a:t>Servicios</a:t>
            </a:r>
            <a:endParaRPr sz="7200" cap="all" dirty="0">
              <a:solidFill>
                <a:srgbClr val="535353"/>
              </a:solidFill>
            </a:endParaRPr>
          </a:p>
        </p:txBody>
      </p:sp>
      <p:sp>
        <p:nvSpPr>
          <p:cNvPr id="615" name="Shape 615"/>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Asociación entre Activities y Serivces</a:t>
            </a:r>
          </a:p>
          <a:p>
            <a:pPr lvl="2">
              <a:buClrTx/>
              <a:buSzPct val="125000"/>
              <a:defRPr sz="1800">
                <a:solidFill>
                  <a:srgbClr val="000000"/>
                </a:solidFill>
              </a:defRPr>
            </a:pPr>
            <a:r>
              <a:rPr sz="3800">
                <a:solidFill>
                  <a:srgbClr val="535353"/>
                </a:solidFill>
              </a:rPr>
              <a:t>referencia interna en la Activity al Servicio</a:t>
            </a:r>
          </a:p>
          <a:p>
            <a:pPr lvl="1">
              <a:buClrTx/>
              <a:buSzPct val="125000"/>
              <a:defRPr sz="1800">
                <a:solidFill>
                  <a:srgbClr val="000000"/>
                </a:solidFill>
              </a:defRPr>
            </a:pPr>
            <a:endParaRPr sz="3800">
              <a:solidFill>
                <a:srgbClr val="535353"/>
              </a:solidFill>
            </a:endParaRPr>
          </a:p>
          <a:p>
            <a:pPr lvl="1">
              <a:buClrTx/>
              <a:buSzPct val="125000"/>
              <a:defRPr sz="1800">
                <a:solidFill>
                  <a:srgbClr val="000000"/>
                </a:solidFill>
              </a:defRPr>
            </a:pPr>
            <a:r>
              <a:rPr sz="3800">
                <a:solidFill>
                  <a:srgbClr val="535353"/>
                </a:solidFill>
              </a:rPr>
              <a:t>Un servicio puede estar en primer plano y pasar a un segundo plano si es necesario. El ejemplo más claro es el reproductor de música.</a:t>
            </a:r>
          </a:p>
        </p:txBody>
      </p:sp>
    </p:spTree>
  </p:cSld>
  <p:clrMapOvr>
    <a:masterClrMapping/>
  </p:clrMapOvr>
  <p:transition spd="med">
    <p:dissolv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hape 619"/>
          <p:cNvSpPr>
            <a:spLocks noGrp="1"/>
          </p:cNvSpPr>
          <p:nvPr>
            <p:ph type="title"/>
          </p:nvPr>
        </p:nvSpPr>
        <p:spPr>
          <a:xfrm>
            <a:off x="355600" y="3695700"/>
            <a:ext cx="12293600" cy="2349500"/>
          </a:xfrm>
          <a:prstGeom prst="rect">
            <a:avLst/>
          </a:prstGeom>
        </p:spPr>
        <p:txBody>
          <a:bodyPr/>
          <a:lstStyle/>
          <a:p>
            <a:pPr lvl="0">
              <a:defRPr sz="1800" cap="none">
                <a:solidFill>
                  <a:srgbClr val="000000"/>
                </a:solidFill>
              </a:defRPr>
            </a:pPr>
            <a:r>
              <a:rPr sz="7200" cap="all">
                <a:solidFill>
                  <a:srgbClr val="535353"/>
                </a:solidFill>
              </a:rPr>
              <a:t>9 BLuetootH</a:t>
            </a:r>
          </a:p>
        </p:txBody>
      </p:sp>
    </p:spTree>
  </p:cSld>
  <p:clrMapOvr>
    <a:masterClrMapping/>
  </p:clrMapOvr>
  <p:transition spd="med">
    <p:dissolv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smtClean="0">
                <a:solidFill>
                  <a:srgbClr val="535353"/>
                </a:solidFill>
              </a:rPr>
              <a:t>Bluetooth</a:t>
            </a:r>
            <a:endParaRPr sz="7200" cap="all" dirty="0">
              <a:solidFill>
                <a:srgbClr val="535353"/>
              </a:solidFill>
            </a:endParaRPr>
          </a:p>
        </p:txBody>
      </p:sp>
      <p:sp>
        <p:nvSpPr>
          <p:cNvPr id="624" name="Shape 624"/>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Protocolo de comunicación estándar</a:t>
            </a:r>
          </a:p>
          <a:p>
            <a:pPr lvl="1">
              <a:buClrTx/>
              <a:buSzPct val="125000"/>
              <a:defRPr sz="1800">
                <a:solidFill>
                  <a:srgbClr val="000000"/>
                </a:solidFill>
              </a:defRPr>
            </a:pPr>
            <a:r>
              <a:rPr sz="3800">
                <a:solidFill>
                  <a:srgbClr val="535353"/>
                </a:solidFill>
              </a:rPr>
              <a:t>Diseñado para determinadas situaciones</a:t>
            </a:r>
          </a:p>
          <a:p>
            <a:pPr lvl="2">
              <a:buClrTx/>
              <a:buSzPct val="125000"/>
              <a:defRPr sz="1800">
                <a:solidFill>
                  <a:srgbClr val="000000"/>
                </a:solidFill>
              </a:defRPr>
            </a:pPr>
            <a:r>
              <a:rPr sz="3800">
                <a:solidFill>
                  <a:srgbClr val="535353"/>
                </a:solidFill>
              </a:rPr>
              <a:t>Corto alcance</a:t>
            </a:r>
          </a:p>
          <a:p>
            <a:pPr lvl="2">
              <a:buClrTx/>
              <a:buSzPct val="125000"/>
              <a:defRPr sz="1800">
                <a:solidFill>
                  <a:srgbClr val="000000"/>
                </a:solidFill>
              </a:defRPr>
            </a:pPr>
            <a:r>
              <a:rPr sz="3800">
                <a:solidFill>
                  <a:srgbClr val="535353"/>
                </a:solidFill>
              </a:rPr>
              <a:t>Poca necesidad de ancho de banda</a:t>
            </a:r>
          </a:p>
          <a:p>
            <a:pPr lvl="2">
              <a:buClrTx/>
              <a:buSzPct val="125000"/>
              <a:defRPr sz="1800">
                <a:solidFill>
                  <a:srgbClr val="000000"/>
                </a:solidFill>
              </a:defRPr>
            </a:pPr>
            <a:r>
              <a:rPr sz="3800">
                <a:solidFill>
                  <a:srgbClr val="535353"/>
                </a:solidFill>
              </a:rPr>
              <a:t>P2P</a:t>
            </a:r>
          </a:p>
        </p:txBody>
      </p:sp>
    </p:spTree>
  </p:cSld>
  <p:clrMapOvr>
    <a:masterClrMapping/>
  </p:clrMapOvr>
  <p:transition spd="med">
    <p:dissolv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Shape 628"/>
          <p:cNvSpPr>
            <a:spLocks noGrp="1"/>
          </p:cNvSpPr>
          <p:nvPr>
            <p:ph type="title"/>
          </p:nvPr>
        </p:nvSpPr>
        <p:spPr>
          <a:xfrm>
            <a:off x="355600" y="139700"/>
            <a:ext cx="12293600" cy="1104900"/>
          </a:xfrm>
          <a:prstGeom prst="rect">
            <a:avLst/>
          </a:prstGeom>
        </p:spPr>
        <p:txBody>
          <a:bodyPr/>
          <a:lstStyle/>
          <a:p>
            <a:pPr lvl="0" algn="l">
              <a:defRPr sz="1800" cap="none">
                <a:solidFill>
                  <a:srgbClr val="000000"/>
                </a:solidFill>
              </a:defRPr>
            </a:pPr>
            <a:r>
              <a:rPr sz="7200" cap="all" dirty="0">
                <a:solidFill>
                  <a:srgbClr val="535353"/>
                </a:solidFill>
              </a:rPr>
              <a:t>Bluetooth </a:t>
            </a:r>
            <a:r>
              <a:rPr sz="7200" cap="all" dirty="0" smtClean="0">
                <a:solidFill>
                  <a:srgbClr val="535353"/>
                </a:solidFill>
              </a:rPr>
              <a:t>API</a:t>
            </a:r>
            <a:endParaRPr sz="7200" cap="all" dirty="0">
              <a:solidFill>
                <a:srgbClr val="535353"/>
              </a:solidFill>
            </a:endParaRPr>
          </a:p>
        </p:txBody>
      </p:sp>
      <p:sp>
        <p:nvSpPr>
          <p:cNvPr id="629" name="Shape 629"/>
          <p:cNvSpPr>
            <a:spLocks noGrp="1"/>
          </p:cNvSpPr>
          <p:nvPr>
            <p:ph type="body" idx="1"/>
          </p:nvPr>
        </p:nvSpPr>
        <p:spPr>
          <a:xfrm>
            <a:off x="355600" y="1536700"/>
            <a:ext cx="12293600" cy="7493000"/>
          </a:xfrm>
          <a:prstGeom prst="rect">
            <a:avLst/>
          </a:prstGeom>
        </p:spPr>
        <p:txBody>
          <a:bodyPr numCol="1" spcCol="38100">
            <a:normAutofit/>
          </a:bodyPr>
          <a:lstStyle/>
          <a:p>
            <a:pPr lvl="1">
              <a:buClrTx/>
              <a:buSzPct val="125000"/>
              <a:defRPr sz="1800">
                <a:solidFill>
                  <a:srgbClr val="000000"/>
                </a:solidFill>
              </a:defRPr>
            </a:pPr>
            <a:r>
              <a:rPr sz="3800">
                <a:solidFill>
                  <a:srgbClr val="535353"/>
                </a:solidFill>
              </a:rPr>
              <a:t>Operaciones más comunes</a:t>
            </a:r>
          </a:p>
          <a:p>
            <a:pPr lvl="2">
              <a:buClrTx/>
              <a:buSzPct val="125000"/>
              <a:defRPr sz="1800">
                <a:solidFill>
                  <a:srgbClr val="000000"/>
                </a:solidFill>
              </a:defRPr>
            </a:pPr>
            <a:r>
              <a:rPr sz="3800">
                <a:solidFill>
                  <a:srgbClr val="535353"/>
                </a:solidFill>
              </a:rPr>
              <a:t>Descubrimiento y conexión</a:t>
            </a:r>
          </a:p>
          <a:p>
            <a:pPr lvl="2">
              <a:buClrTx/>
              <a:buSzPct val="125000"/>
              <a:defRPr sz="1800">
                <a:solidFill>
                  <a:srgbClr val="000000"/>
                </a:solidFill>
              </a:defRPr>
            </a:pPr>
            <a:r>
              <a:rPr sz="3800">
                <a:solidFill>
                  <a:srgbClr val="535353"/>
                </a:solidFill>
              </a:rPr>
              <a:t>Transferencia de datos corta</a:t>
            </a:r>
          </a:p>
          <a:p>
            <a:pPr lvl="1">
              <a:buClrTx/>
              <a:buSzPct val="125000"/>
              <a:defRPr sz="1800">
                <a:solidFill>
                  <a:srgbClr val="000000"/>
                </a:solidFill>
              </a:defRPr>
            </a:pPr>
            <a:endParaRPr sz="3800">
              <a:solidFill>
                <a:srgbClr val="535353"/>
              </a:solidFill>
            </a:endParaRPr>
          </a:p>
          <a:p>
            <a:pPr lvl="1">
              <a:buClrTx/>
              <a:buSzPct val="125000"/>
              <a:defRPr sz="1800">
                <a:solidFill>
                  <a:srgbClr val="000000"/>
                </a:solidFill>
              </a:defRPr>
            </a:pPr>
            <a:r>
              <a:rPr sz="3800">
                <a:solidFill>
                  <a:srgbClr val="535353"/>
                </a:solidFill>
              </a:rPr>
              <a:t>Gestionado por el objeto BluetoothAdapter</a:t>
            </a:r>
          </a:p>
          <a:p>
            <a:pPr lvl="1">
              <a:buClrTx/>
              <a:buSzPct val="125000"/>
              <a:defRPr sz="1800">
                <a:solidFill>
                  <a:srgbClr val="000000"/>
                </a:solidFill>
              </a:defRPr>
            </a:pPr>
            <a:r>
              <a:rPr sz="3800">
                <a:solidFill>
                  <a:srgbClr val="535353"/>
                </a:solidFill>
              </a:rPr>
              <a:t>Conexiones a través de BluetoothServerSocket/BluetoothSocket</a:t>
            </a:r>
          </a:p>
        </p:txBody>
      </p:sp>
    </p:spTree>
  </p:cSld>
  <p:clrMapOvr>
    <a:masterClrMapping/>
  </p:clrMapOvr>
  <p:transition spd="med">
    <p:dissolve/>
  </p:transition>
  <p:timing>
    <p:tnLst>
      <p:par>
        <p:cTn id="1" dur="indefinite" restart="never" nodeType="tmRoot"/>
      </p:par>
    </p:tnLst>
  </p:timing>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393</TotalTime>
  <Words>5195</Words>
  <Application>Microsoft Office PowerPoint</Application>
  <PresentationFormat>Custom</PresentationFormat>
  <Paragraphs>804</Paragraphs>
  <Slides>131</Slides>
  <Notes>41</Notes>
  <HiddenSlides>0</HiddenSlides>
  <MMClips>1</MMClips>
  <ScaleCrop>false</ScaleCrop>
  <HeadingPairs>
    <vt:vector size="4" baseType="variant">
      <vt:variant>
        <vt:lpstr>Theme</vt:lpstr>
      </vt:variant>
      <vt:variant>
        <vt:i4>1</vt:i4>
      </vt:variant>
      <vt:variant>
        <vt:lpstr>Slide Titles</vt:lpstr>
      </vt:variant>
      <vt:variant>
        <vt:i4>131</vt:i4>
      </vt:variant>
    </vt:vector>
  </HeadingPairs>
  <TitlesOfParts>
    <vt:vector size="132" baseType="lpstr">
      <vt:lpstr>Showroom</vt:lpstr>
      <vt:lpstr>PowerPoint Presentation</vt:lpstr>
      <vt:lpstr>Presentaciones</vt:lpstr>
      <vt:lpstr>El Curso</vt:lpstr>
      <vt:lpstr>Introducción al entorno</vt:lpstr>
      <vt:lpstr>¿Que es Android? </vt:lpstr>
      <vt:lpstr>... Y Más en detalle</vt:lpstr>
      <vt:lpstr>Funcionalidades</vt:lpstr>
      <vt:lpstr>And Engine Físicas</vt:lpstr>
      <vt:lpstr>USOS más divertidos</vt:lpstr>
      <vt:lpstr>1.1SDK de Android</vt:lpstr>
      <vt:lpstr>PowerPoint Presentation</vt:lpstr>
      <vt:lpstr>Instalación</vt:lpstr>
      <vt:lpstr>Instalación ADT</vt:lpstr>
      <vt:lpstr>Componentes SDK</vt:lpstr>
      <vt:lpstr>más sdk</vt:lpstr>
      <vt:lpstr>1.2 Desarrollo de APP</vt:lpstr>
      <vt:lpstr>primeras preguntas</vt:lpstr>
      <vt:lpstr>PowerPoint Presentation</vt:lpstr>
      <vt:lpstr>Y Con la UI</vt:lpstr>
      <vt:lpstr>1.3 hello world</vt:lpstr>
      <vt:lpstr>APP Básica</vt:lpstr>
      <vt:lpstr>activities</vt:lpstr>
      <vt:lpstr>Partes de la APP</vt:lpstr>
      <vt:lpstr>Otras partes de la APP</vt:lpstr>
      <vt:lpstr>Ciclo  de            vida</vt:lpstr>
      <vt:lpstr>Activities: persistencia</vt:lpstr>
      <vt:lpstr>Pila de naveganción</vt:lpstr>
      <vt:lpstr>Navegación E Intents</vt:lpstr>
      <vt:lpstr>App Alumni de ejemplo</vt:lpstr>
      <vt:lpstr>App alumni</vt:lpstr>
      <vt:lpstr>objetos que veremos </vt:lpstr>
      <vt:lpstr>minibreak: Git</vt:lpstr>
      <vt:lpstr>2 Intents</vt:lpstr>
      <vt:lpstr>¿Que es un intent?</vt:lpstr>
      <vt:lpstr>Tipos de intents</vt:lpstr>
      <vt:lpstr>2.1 INTENT FILTERS </vt:lpstr>
      <vt:lpstr>Ejemplos filtros </vt:lpstr>
      <vt:lpstr>NOTEPAD</vt:lpstr>
      <vt:lpstr>EJ: LECTOR DE HTML </vt:lpstr>
      <vt:lpstr>INTENTS y Activities </vt:lpstr>
      <vt:lpstr>EJ. SELECTOR DE IMGs</vt:lpstr>
      <vt:lpstr>2.2 BROADCAST RECEIVERs</vt:lpstr>
      <vt:lpstr>¿QUE ES UN BR?</vt:lpstr>
      <vt:lpstr>Ejemplo de BR  </vt:lpstr>
      <vt:lpstr>3 FRagments</vt:lpstr>
      <vt:lpstr>Que es un fragment</vt:lpstr>
      <vt:lpstr>Que es un fragment</vt:lpstr>
      <vt:lpstr>Ciclo de Vida</vt:lpstr>
      <vt:lpstr>Naturaleza</vt:lpstr>
      <vt:lpstr>principales obejtos </vt:lpstr>
      <vt:lpstr>USO</vt:lpstr>
      <vt:lpstr>Dialog Fragment </vt:lpstr>
      <vt:lpstr>List fragments</vt:lpstr>
      <vt:lpstr>4 Conexiones de red</vt:lpstr>
      <vt:lpstr>HTTPURLConnection</vt:lpstr>
      <vt:lpstr>Ejemplo completo</vt:lpstr>
      <vt:lpstr>4.1 Ahora en serio</vt:lpstr>
      <vt:lpstr>Estructura de red/UI</vt:lpstr>
      <vt:lpstr>Activities simples </vt:lpstr>
      <vt:lpstr>CICLO </vt:lpstr>
      <vt:lpstr>4.2 Repaso sobre código</vt:lpstr>
      <vt:lpstr>Objetos Parcelables</vt:lpstr>
      <vt:lpstr>4.3 La cara b :)</vt:lpstr>
      <vt:lpstr>Librerías externas </vt:lpstr>
      <vt:lpstr>Pequeño ejemplo</vt:lpstr>
      <vt:lpstr>Loopj </vt:lpstr>
      <vt:lpstr>5 Persistencia 1</vt:lpstr>
      <vt:lpstr>Modelos </vt:lpstr>
      <vt:lpstr>Sistema de ficheros</vt:lpstr>
      <vt:lpstr>5.1 Persistencia BBDD</vt:lpstr>
      <vt:lpstr>Tecnologías</vt:lpstr>
      <vt:lpstr>SQLite</vt:lpstr>
      <vt:lpstr>Content Providers</vt:lpstr>
      <vt:lpstr>Content REsolvers</vt:lpstr>
      <vt:lpstr>6 acceso aL Hardware</vt:lpstr>
      <vt:lpstr>Sensores del sistema</vt:lpstr>
      <vt:lpstr>Sensores del sistema</vt:lpstr>
      <vt:lpstr>Acceso a los sensores</vt:lpstr>
      <vt:lpstr>Los datos del sensor</vt:lpstr>
      <vt:lpstr>6.1 Estación Meteorológica</vt:lpstr>
      <vt:lpstr>Ejemplo Estación</vt:lpstr>
      <vt:lpstr>6.2 La cámara</vt:lpstr>
      <vt:lpstr>Acceso a la cámara</vt:lpstr>
      <vt:lpstr>7 MAPAS</vt:lpstr>
      <vt:lpstr>Usando mapas</vt:lpstr>
      <vt:lpstr>Obetener API KEY v2</vt:lpstr>
      <vt:lpstr>Cambios sustanciales</vt:lpstr>
      <vt:lpstr>Cambios sustanciales</vt:lpstr>
      <vt:lpstr>7.1 Localización</vt:lpstr>
      <vt:lpstr>servicios  localización</vt:lpstr>
      <vt:lpstr>servicios  localización</vt:lpstr>
      <vt:lpstr>BUENAS PRÁCTICAS</vt:lpstr>
      <vt:lpstr>GEOCoding</vt:lpstr>
      <vt:lpstr>8 Servicios</vt:lpstr>
      <vt:lpstr>Servicios</vt:lpstr>
      <vt:lpstr>BINDING DE Servicios</vt:lpstr>
      <vt:lpstr>9 BLuetootH</vt:lpstr>
      <vt:lpstr>Bluetooth</vt:lpstr>
      <vt:lpstr>Bluetooth API</vt:lpstr>
      <vt:lpstr>9.1 NFC</vt:lpstr>
      <vt:lpstr>NFC</vt:lpstr>
      <vt:lpstr>NFC API </vt:lpstr>
      <vt:lpstr>10 Processing</vt:lpstr>
      <vt:lpstr>PROCESSING</vt:lpstr>
      <vt:lpstr>PROCESSING</vt:lpstr>
      <vt:lpstr>DISEÑO</vt:lpstr>
      <vt:lpstr>Tendencias</vt:lpstr>
      <vt:lpstr>Testing Android</vt:lpstr>
      <vt:lpstr>testing</vt:lpstr>
      <vt:lpstr>testing</vt:lpstr>
      <vt:lpstr>testing</vt:lpstr>
      <vt:lpstr>testing</vt:lpstr>
      <vt:lpstr>testing</vt:lpstr>
      <vt:lpstr>testing</vt:lpstr>
      <vt:lpstr>testing</vt:lpstr>
      <vt:lpstr>testing</vt:lpstr>
      <vt:lpstr>testing</vt:lpstr>
      <vt:lpstr>NOTIFICACIONES</vt:lpstr>
      <vt:lpstr>Notificaciones</vt:lpstr>
      <vt:lpstr>Google cloud messaging</vt:lpstr>
      <vt:lpstr>gcm</vt:lpstr>
      <vt:lpstr>gcm</vt:lpstr>
      <vt:lpstr>gcm</vt:lpstr>
      <vt:lpstr>gcm</vt:lpstr>
      <vt:lpstr>gcm</vt:lpstr>
      <vt:lpstr>gcm</vt:lpstr>
      <vt:lpstr>gcm</vt:lpstr>
      <vt:lpstr>gradle</vt:lpstr>
      <vt:lpstr>gradle</vt:lpstr>
      <vt:lpstr>gradle</vt:lpstr>
      <vt:lpstr>gradle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Pablo</cp:lastModifiedBy>
  <cp:revision>13</cp:revision>
  <dcterms:modified xsi:type="dcterms:W3CDTF">2014-04-28T22:15:33Z</dcterms:modified>
</cp:coreProperties>
</file>